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57" r:id="rId2"/>
    <p:sldId id="266" r:id="rId3"/>
    <p:sldId id="274" r:id="rId4"/>
    <p:sldId id="267" r:id="rId5"/>
    <p:sldId id="258" r:id="rId6"/>
    <p:sldId id="278" r:id="rId7"/>
    <p:sldId id="268" r:id="rId8"/>
    <p:sldId id="279" r:id="rId9"/>
    <p:sldId id="270" r:id="rId10"/>
    <p:sldId id="273" r:id="rId11"/>
    <p:sldId id="269" r:id="rId12"/>
    <p:sldId id="272" r:id="rId13"/>
    <p:sldId id="280" r:id="rId14"/>
    <p:sldId id="275" r:id="rId15"/>
    <p:sldId id="256" r:id="rId16"/>
    <p:sldId id="312" r:id="rId17"/>
    <p:sldId id="313" r:id="rId18"/>
    <p:sldId id="314" r:id="rId19"/>
    <p:sldId id="315" r:id="rId20"/>
    <p:sldId id="316" r:id="rId21"/>
    <p:sldId id="317" r:id="rId22"/>
    <p:sldId id="319" r:id="rId23"/>
    <p:sldId id="320" r:id="rId24"/>
    <p:sldId id="318" r:id="rId25"/>
    <p:sldId id="321" r:id="rId26"/>
    <p:sldId id="323" r:id="rId27"/>
    <p:sldId id="276" r:id="rId28"/>
    <p:sldId id="259" r:id="rId29"/>
    <p:sldId id="282" r:id="rId30"/>
    <p:sldId id="296" r:id="rId31"/>
    <p:sldId id="283" r:id="rId32"/>
    <p:sldId id="284" r:id="rId33"/>
    <p:sldId id="294" r:id="rId34"/>
    <p:sldId id="297" r:id="rId35"/>
    <p:sldId id="298" r:id="rId36"/>
    <p:sldId id="299" r:id="rId37"/>
    <p:sldId id="300" r:id="rId38"/>
    <p:sldId id="290" r:id="rId39"/>
    <p:sldId id="291" r:id="rId40"/>
    <p:sldId id="292" r:id="rId41"/>
    <p:sldId id="293" r:id="rId42"/>
    <p:sldId id="277" r:id="rId43"/>
    <p:sldId id="301" r:id="rId44"/>
    <p:sldId id="307" r:id="rId45"/>
    <p:sldId id="309" r:id="rId46"/>
    <p:sldId id="310" r:id="rId47"/>
    <p:sldId id="311" r:id="rId48"/>
    <p:sldId id="260" r:id="rId49"/>
    <p:sldId id="302" r:id="rId50"/>
    <p:sldId id="304" r:id="rId51"/>
    <p:sldId id="305" r:id="rId52"/>
    <p:sldId id="306" r:id="rId53"/>
    <p:sldId id="265" r:id="rId54"/>
  </p:sldIdLst>
  <p:sldSz cx="12192000" cy="6858000"/>
  <p:notesSz cx="6858000" cy="9144000"/>
  <p:embeddedFontLst>
    <p:embeddedFont>
      <p:font typeface="Eras Bold ITC" panose="020B0907030504020204" pitchFamily="34" charset="0"/>
      <p:regular r:id="rId56"/>
    </p:embeddedFont>
    <p:embeddedFont>
      <p:font typeface="나눔스퀘어" panose="020B0600000101010101" pitchFamily="50" charset="-127"/>
      <p:regular r:id="rId57"/>
    </p:embeddedFont>
    <p:embeddedFont>
      <p:font typeface="맑은 고딕" panose="020B0503020000020004" pitchFamily="50" charset="-127"/>
      <p:regular r:id="rId58"/>
      <p:bold r:id="rId59"/>
    </p:embeddedFont>
    <p:embeddedFont>
      <p:font typeface="배달의민족 주아" panose="02020603020101020101" pitchFamily="18" charset="-127"/>
      <p:regular r:id="rId6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9A2"/>
    <a:srgbClr val="EC2037"/>
    <a:srgbClr val="F57720"/>
    <a:srgbClr val="FFFF00"/>
    <a:srgbClr val="F4E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77528" autoAdjust="0"/>
  </p:normalViewPr>
  <p:slideViewPr>
    <p:cSldViewPr snapToGrid="0">
      <p:cViewPr varScale="1">
        <p:scale>
          <a:sx n="63" d="100"/>
          <a:sy n="63" d="100"/>
        </p:scale>
        <p:origin x="12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32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+mn-cs"/>
              </a:defRPr>
            </a:pP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년간 게임산업 매출액 추이</a:t>
            </a:r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c:rich>
      </c:tx>
      <c:layout>
        <c:manualLayout>
          <c:xMode val="edge"/>
          <c:yMode val="edge"/>
          <c:x val="0.2093329947754940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4.3743602362204724E-2"/>
          <c:y val="0.12458802137130774"/>
          <c:w val="0.92813139763779529"/>
          <c:h val="0.73507432732072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52-43B8-9964-C27D20EC5B1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E52-43B8-9964-C27D20EC5B1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52-43B8-9964-C27D20EC5B18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E52-43B8-9964-C27D20EC5B18}"/>
              </c:ext>
            </c:extLst>
          </c:dPt>
          <c:dPt>
            <c:idx val="4"/>
            <c:invertIfNegative val="0"/>
            <c:bubble3D val="0"/>
            <c:spPr>
              <a:solidFill>
                <a:srgbClr val="1129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52-43B8-9964-C27D20EC5B18}"/>
              </c:ext>
            </c:extLst>
          </c:dPt>
          <c:cat>
            <c:strRef>
              <c:f>Sheet1!$A$2:$A$6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2017(p)</c:v>
                </c:pt>
                <c:pt idx="4">
                  <c:v>2018(p)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10.7</c:v>
                </c:pt>
                <c:pt idx="2">
                  <c:v>10.9</c:v>
                </c:pt>
                <c:pt idx="3">
                  <c:v>12.2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2-43B8-9964-C27D20EC5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8448047"/>
        <c:axId val="1631717775"/>
      </c:barChart>
      <c:catAx>
        <c:axId val="168844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+mn-cs"/>
              </a:defRPr>
            </a:pPr>
            <a:endParaRPr lang="ko-KR"/>
          </a:p>
        </c:txPr>
        <c:crossAx val="1631717775"/>
        <c:crosses val="autoZero"/>
        <c:auto val="1"/>
        <c:lblAlgn val="ctr"/>
        <c:lblOffset val="100"/>
        <c:noMultiLvlLbl val="0"/>
      </c:catAx>
      <c:valAx>
        <c:axId val="1631717775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8844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+mn-cs"/>
              </a:defRPr>
            </a:pP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5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년간 게임산업 수출액 추이</a:t>
            </a:r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c:rich>
      </c:tx>
      <c:layout>
        <c:manualLayout>
          <c:xMode val="edge"/>
          <c:yMode val="edge"/>
          <c:x val="0.20036701677908653"/>
          <c:y val="4.25655714490884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4.3743602362204724E-2"/>
          <c:y val="0.12458802137130774"/>
          <c:w val="0.92813139763779529"/>
          <c:h val="0.73507432732072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6DD-41F4-843D-7A5490D68B1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D-41F4-843D-7A5490D68B1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6DD-41F4-843D-7A5490D68B1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DD-41F4-843D-7A5490D68B10}"/>
              </c:ext>
            </c:extLst>
          </c:dPt>
          <c:dPt>
            <c:idx val="4"/>
            <c:invertIfNegative val="0"/>
            <c:bubble3D val="0"/>
            <c:spPr>
              <a:solidFill>
                <a:srgbClr val="1129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6DD-41F4-843D-7A5490D68B10}"/>
              </c:ext>
            </c:extLst>
          </c:dPt>
          <c:cat>
            <c:strRef>
              <c:f>Sheet1!$A$2:$A$6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2017(p)</c:v>
                </c:pt>
                <c:pt idx="4">
                  <c:v>2018(p)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29.7</c:v>
                </c:pt>
                <c:pt idx="1">
                  <c:v>32.1</c:v>
                </c:pt>
                <c:pt idx="2">
                  <c:v>32.799999999999997</c:v>
                </c:pt>
                <c:pt idx="3">
                  <c:v>39.1</c:v>
                </c:pt>
                <c:pt idx="4">
                  <c:v>42.3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2-43B8-9964-C27D20EC5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8448047"/>
        <c:axId val="1631717775"/>
      </c:barChart>
      <c:catAx>
        <c:axId val="168844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+mn-cs"/>
              </a:defRPr>
            </a:pPr>
            <a:endParaRPr lang="ko-KR"/>
          </a:p>
        </c:txPr>
        <c:crossAx val="1631717775"/>
        <c:crosses val="autoZero"/>
        <c:auto val="1"/>
        <c:lblAlgn val="ctr"/>
        <c:lblOffset val="100"/>
        <c:noMultiLvlLbl val="0"/>
      </c:catAx>
      <c:valAx>
        <c:axId val="1631717775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8844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C9C81-E45F-4107-9A89-B895C68FB2A0}" type="doc">
      <dgm:prSet loTypeId="urn:microsoft.com/office/officeart/2005/8/layout/gear1" loCatId="cycle" qsTypeId="urn:microsoft.com/office/officeart/2005/8/quickstyle/3d1" qsCatId="3D" csTypeId="urn:microsoft.com/office/officeart/2005/8/colors/colorful1" csCatId="colorful" phldr="1"/>
      <dgm:spPr/>
    </dgm:pt>
    <dgm:pt modelId="{0B8DCED4-093D-49D1-873D-49AB52C1A4A2}">
      <dgm:prSet phldrT="[텍스트]" custT="1"/>
      <dgm:spPr/>
      <dgm:t>
        <a:bodyPr/>
        <a:lstStyle/>
        <a:p>
          <a:pPr latinLnBrk="1"/>
          <a:r>
            <a:rPr lang="ko-KR" altLang="en-US" sz="24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제작 및 </a:t>
          </a:r>
          <a:r>
            <a:rPr lang="ko-KR" altLang="en-US" sz="2400" dirty="0" err="1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배급업</a:t>
          </a:r>
          <a:endParaRPr lang="en-US" altLang="ko-KR" sz="2400" dirty="0">
            <a:solidFill>
              <a:schemeClr val="tx1"/>
            </a:solidFill>
            <a:latin typeface="배달의민족 주아" panose="02020603020101020101" pitchFamily="18" charset="-127"/>
            <a:ea typeface="배달의민족 주아" panose="02020603020101020101" pitchFamily="18" charset="-127"/>
          </a:endParaRPr>
        </a:p>
        <a:p>
          <a:pPr latinLnBrk="1"/>
          <a:r>
            <a:rPr lang="en-US" altLang="ko-KR" sz="20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(</a:t>
          </a:r>
          <a:r>
            <a:rPr lang="ko-KR" altLang="en-US" sz="20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소프트웨어 개발 및 </a:t>
          </a:r>
          <a:r>
            <a:rPr lang="ko-KR" altLang="en-US" sz="2000" dirty="0" err="1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공급업</a:t>
          </a:r>
          <a:r>
            <a:rPr lang="en-US" altLang="ko-KR" sz="20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)</a:t>
          </a:r>
          <a:endParaRPr lang="ko-KR" altLang="en-US" sz="2000" dirty="0">
            <a:solidFill>
              <a:schemeClr val="tx1"/>
            </a:solidFill>
            <a:latin typeface="배달의민족 주아" panose="02020603020101020101" pitchFamily="18" charset="-127"/>
            <a:ea typeface="배달의민족 주아" panose="02020603020101020101" pitchFamily="18" charset="-127"/>
          </a:endParaRPr>
        </a:p>
      </dgm:t>
    </dgm:pt>
    <dgm:pt modelId="{7A8995D1-40C1-4184-B552-5F579C91C3F0}" type="parTrans" cxnId="{BB6F16B3-5CCF-4FE2-B754-0058D16DB71B}">
      <dgm:prSet/>
      <dgm:spPr/>
      <dgm:t>
        <a:bodyPr/>
        <a:lstStyle/>
        <a:p>
          <a:pPr latinLnBrk="1"/>
          <a:endParaRPr lang="ko-KR" altLang="en-US"/>
        </a:p>
      </dgm:t>
    </dgm:pt>
    <dgm:pt modelId="{D1B97B4E-D5FB-4937-8DEB-7AB60595279C}" type="sibTrans" cxnId="{BB6F16B3-5CCF-4FE2-B754-0058D16DB71B}">
      <dgm:prSet/>
      <dgm:spPr/>
      <dgm:t>
        <a:bodyPr/>
        <a:lstStyle/>
        <a:p>
          <a:pPr latinLnBrk="1"/>
          <a:endParaRPr lang="ko-KR" altLang="en-US"/>
        </a:p>
      </dgm:t>
    </dgm:pt>
    <dgm:pt modelId="{3D7F3CEB-3895-437E-B5A6-A034DD3A0FB4}">
      <dgm:prSet phldrT="[텍스트]" custT="1"/>
      <dgm:spPr/>
      <dgm:t>
        <a:bodyPr/>
        <a:lstStyle/>
        <a:p>
          <a:pPr latinLnBrk="1"/>
          <a:r>
            <a:rPr lang="ko-KR" altLang="en-US" sz="18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도소매 및 임대업</a:t>
          </a:r>
        </a:p>
      </dgm:t>
    </dgm:pt>
    <dgm:pt modelId="{917E0A6D-DFD6-4ECE-9D35-68D34EC388D9}" type="parTrans" cxnId="{170E3BA6-FAB4-4611-AFD2-8C7EFE9FFDDD}">
      <dgm:prSet/>
      <dgm:spPr/>
      <dgm:t>
        <a:bodyPr/>
        <a:lstStyle/>
        <a:p>
          <a:pPr latinLnBrk="1"/>
          <a:endParaRPr lang="ko-KR" altLang="en-US"/>
        </a:p>
      </dgm:t>
    </dgm:pt>
    <dgm:pt modelId="{5A53026A-87DA-4089-99D9-7EADE8E0DF6A}" type="sibTrans" cxnId="{170E3BA6-FAB4-4611-AFD2-8C7EFE9FFDDD}">
      <dgm:prSet/>
      <dgm:spPr/>
      <dgm:t>
        <a:bodyPr/>
        <a:lstStyle/>
        <a:p>
          <a:pPr latinLnBrk="1"/>
          <a:endParaRPr lang="ko-KR" altLang="en-US"/>
        </a:p>
      </dgm:t>
    </dgm:pt>
    <dgm:pt modelId="{75DD0CBF-1DD8-481F-A416-23D0943AAAFB}">
      <dgm:prSet phldrT="[텍스트]"/>
      <dgm:spPr/>
      <dgm:t>
        <a:bodyPr/>
        <a:lstStyle/>
        <a:p>
          <a:pPr latinLnBrk="1"/>
          <a:r>
            <a:rPr lang="ko-KR" altLang="en-US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 유통업</a:t>
          </a:r>
        </a:p>
      </dgm:t>
    </dgm:pt>
    <dgm:pt modelId="{4DF7F9F1-2270-4465-86D3-D31436B20E36}" type="sibTrans" cxnId="{C31B6660-1703-4053-AE46-7746F2C57E5F}">
      <dgm:prSet/>
      <dgm:spPr/>
      <dgm:t>
        <a:bodyPr/>
        <a:lstStyle/>
        <a:p>
          <a:pPr latinLnBrk="1"/>
          <a:endParaRPr lang="ko-KR" altLang="en-US"/>
        </a:p>
      </dgm:t>
    </dgm:pt>
    <dgm:pt modelId="{6896057C-E555-4653-9A53-387F48559634}" type="parTrans" cxnId="{C31B6660-1703-4053-AE46-7746F2C57E5F}">
      <dgm:prSet/>
      <dgm:spPr/>
      <dgm:t>
        <a:bodyPr/>
        <a:lstStyle/>
        <a:p>
          <a:pPr latinLnBrk="1"/>
          <a:endParaRPr lang="ko-KR" altLang="en-US"/>
        </a:p>
      </dgm:t>
    </dgm:pt>
    <dgm:pt modelId="{70E0A35C-5B64-4E7C-8E26-BEE88BB8BF3B}" type="pres">
      <dgm:prSet presAssocID="{92AC9C81-E45F-4107-9A89-B895C68FB2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5D0F0AB-92F8-4B14-A591-CAAD8C2E4AD5}" type="pres">
      <dgm:prSet presAssocID="{0B8DCED4-093D-49D1-873D-49AB52C1A4A2}" presName="gear1" presStyleLbl="node1" presStyleIdx="0" presStyleCnt="3" custLinFactNeighborX="-486" custLinFactNeighborY="10617">
        <dgm:presLayoutVars>
          <dgm:chMax val="1"/>
          <dgm:bulletEnabled val="1"/>
        </dgm:presLayoutVars>
      </dgm:prSet>
      <dgm:spPr/>
    </dgm:pt>
    <dgm:pt modelId="{EA999B8C-131D-4CEC-80BD-31A42DB81A65}" type="pres">
      <dgm:prSet presAssocID="{0B8DCED4-093D-49D1-873D-49AB52C1A4A2}" presName="gear1srcNode" presStyleLbl="node1" presStyleIdx="0" presStyleCnt="3"/>
      <dgm:spPr/>
    </dgm:pt>
    <dgm:pt modelId="{70464A9B-E711-46B9-98C4-E89AB86F8258}" type="pres">
      <dgm:prSet presAssocID="{0B8DCED4-093D-49D1-873D-49AB52C1A4A2}" presName="gear1dstNode" presStyleLbl="node1" presStyleIdx="0" presStyleCnt="3"/>
      <dgm:spPr/>
    </dgm:pt>
    <dgm:pt modelId="{E7BC5D2C-DB2C-429F-A10D-0AD00EB4BF8A}" type="pres">
      <dgm:prSet presAssocID="{75DD0CBF-1DD8-481F-A416-23D0943AAAFB}" presName="gear2" presStyleLbl="node1" presStyleIdx="1" presStyleCnt="3" custAng="20540691" custLinFactNeighborX="-19842" custLinFactNeighborY="4268">
        <dgm:presLayoutVars>
          <dgm:chMax val="1"/>
          <dgm:bulletEnabled val="1"/>
        </dgm:presLayoutVars>
      </dgm:prSet>
      <dgm:spPr/>
    </dgm:pt>
    <dgm:pt modelId="{8AA4D007-3021-4EEE-BF9E-EFBCF28D1A15}" type="pres">
      <dgm:prSet presAssocID="{75DD0CBF-1DD8-481F-A416-23D0943AAAFB}" presName="gear2srcNode" presStyleLbl="node1" presStyleIdx="1" presStyleCnt="3"/>
      <dgm:spPr/>
    </dgm:pt>
    <dgm:pt modelId="{AC7B2B80-E8A0-4A83-A41F-867050B049D4}" type="pres">
      <dgm:prSet presAssocID="{75DD0CBF-1DD8-481F-A416-23D0943AAAFB}" presName="gear2dstNode" presStyleLbl="node1" presStyleIdx="1" presStyleCnt="3"/>
      <dgm:spPr/>
    </dgm:pt>
    <dgm:pt modelId="{F506E4F4-BDA8-4477-858D-81A30600A98C}" type="pres">
      <dgm:prSet presAssocID="{3D7F3CEB-3895-437E-B5A6-A034DD3A0FB4}" presName="gear3" presStyleLbl="node1" presStyleIdx="2" presStyleCnt="3" custAng="21275385" custLinFactNeighborX="4843" custLinFactNeighborY="9050"/>
      <dgm:spPr/>
    </dgm:pt>
    <dgm:pt modelId="{852EEE60-A124-4EF6-BBC9-3F56B7E9D6BA}" type="pres">
      <dgm:prSet presAssocID="{3D7F3CEB-3895-437E-B5A6-A034DD3A0FB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2F6932C-86B1-48F7-96AC-AD5977EA47A5}" type="pres">
      <dgm:prSet presAssocID="{3D7F3CEB-3895-437E-B5A6-A034DD3A0FB4}" presName="gear3srcNode" presStyleLbl="node1" presStyleIdx="2" presStyleCnt="3"/>
      <dgm:spPr/>
    </dgm:pt>
    <dgm:pt modelId="{A50F1EFC-36C3-471D-A9AC-C1A37F891E60}" type="pres">
      <dgm:prSet presAssocID="{3D7F3CEB-3895-437E-B5A6-A034DD3A0FB4}" presName="gear3dstNode" presStyleLbl="node1" presStyleIdx="2" presStyleCnt="3"/>
      <dgm:spPr/>
    </dgm:pt>
    <dgm:pt modelId="{77EB9A05-2B9F-453F-A5E6-6885C2E25FC2}" type="pres">
      <dgm:prSet presAssocID="{D1B97B4E-D5FB-4937-8DEB-7AB60595279C}" presName="connector1" presStyleLbl="sibTrans2D1" presStyleIdx="0" presStyleCnt="3" custLinFactNeighborX="7133" custLinFactNeighborY="1423"/>
      <dgm:spPr/>
    </dgm:pt>
    <dgm:pt modelId="{2E411584-21D4-4448-8E27-CE399ABE8EAB}" type="pres">
      <dgm:prSet presAssocID="{4DF7F9F1-2270-4465-86D3-D31436B20E36}" presName="connector2" presStyleLbl="sibTrans2D1" presStyleIdx="1" presStyleCnt="3" custLinFactNeighborX="-19468" custLinFactNeighborY="10786"/>
      <dgm:spPr/>
    </dgm:pt>
    <dgm:pt modelId="{8DB618A0-403D-438D-A099-71F91DB06635}" type="pres">
      <dgm:prSet presAssocID="{5A53026A-87DA-4089-99D9-7EADE8E0DF6A}" presName="connector3" presStyleLbl="sibTrans2D1" presStyleIdx="2" presStyleCnt="3" custAng="0" custLinFactNeighborX="4939" custLinFactNeighborY="12645"/>
      <dgm:spPr/>
    </dgm:pt>
  </dgm:ptLst>
  <dgm:cxnLst>
    <dgm:cxn modelId="{CAE77E0F-73D4-4458-8EE7-4F4565C75082}" type="presOf" srcId="{0B8DCED4-093D-49D1-873D-49AB52C1A4A2}" destId="{C5D0F0AB-92F8-4B14-A591-CAAD8C2E4AD5}" srcOrd="0" destOrd="0" presId="urn:microsoft.com/office/officeart/2005/8/layout/gear1"/>
    <dgm:cxn modelId="{17E6CC21-9B52-4DA3-9B68-9A9E32D09C83}" type="presOf" srcId="{75DD0CBF-1DD8-481F-A416-23D0943AAAFB}" destId="{8AA4D007-3021-4EEE-BF9E-EFBCF28D1A15}" srcOrd="1" destOrd="0" presId="urn:microsoft.com/office/officeart/2005/8/layout/gear1"/>
    <dgm:cxn modelId="{98DBDA3A-848A-47EF-B48E-FBE1C88EA162}" type="presOf" srcId="{75DD0CBF-1DD8-481F-A416-23D0943AAAFB}" destId="{AC7B2B80-E8A0-4A83-A41F-867050B049D4}" srcOrd="2" destOrd="0" presId="urn:microsoft.com/office/officeart/2005/8/layout/gear1"/>
    <dgm:cxn modelId="{277D3260-61AE-4F70-AA63-48A9E29EB784}" type="presOf" srcId="{3D7F3CEB-3895-437E-B5A6-A034DD3A0FB4}" destId="{F506E4F4-BDA8-4477-858D-81A30600A98C}" srcOrd="0" destOrd="0" presId="urn:microsoft.com/office/officeart/2005/8/layout/gear1"/>
    <dgm:cxn modelId="{C31B6660-1703-4053-AE46-7746F2C57E5F}" srcId="{92AC9C81-E45F-4107-9A89-B895C68FB2A0}" destId="{75DD0CBF-1DD8-481F-A416-23D0943AAAFB}" srcOrd="1" destOrd="0" parTransId="{6896057C-E555-4653-9A53-387F48559634}" sibTransId="{4DF7F9F1-2270-4465-86D3-D31436B20E36}"/>
    <dgm:cxn modelId="{EC457B70-90C9-4C23-AD92-794F751EA912}" type="presOf" srcId="{3D7F3CEB-3895-437E-B5A6-A034DD3A0FB4}" destId="{852EEE60-A124-4EF6-BBC9-3F56B7E9D6BA}" srcOrd="1" destOrd="0" presId="urn:microsoft.com/office/officeart/2005/8/layout/gear1"/>
    <dgm:cxn modelId="{173E0858-7FD4-4246-98C1-1B5C1C81EAE9}" type="presOf" srcId="{3D7F3CEB-3895-437E-B5A6-A034DD3A0FB4}" destId="{A50F1EFC-36C3-471D-A9AC-C1A37F891E60}" srcOrd="3" destOrd="0" presId="urn:microsoft.com/office/officeart/2005/8/layout/gear1"/>
    <dgm:cxn modelId="{00DC8BA1-DBFC-41FE-89C1-D16AB61FB2BE}" type="presOf" srcId="{4DF7F9F1-2270-4465-86D3-D31436B20E36}" destId="{2E411584-21D4-4448-8E27-CE399ABE8EAB}" srcOrd="0" destOrd="0" presId="urn:microsoft.com/office/officeart/2005/8/layout/gear1"/>
    <dgm:cxn modelId="{170E3BA6-FAB4-4611-AFD2-8C7EFE9FFDDD}" srcId="{92AC9C81-E45F-4107-9A89-B895C68FB2A0}" destId="{3D7F3CEB-3895-437E-B5A6-A034DD3A0FB4}" srcOrd="2" destOrd="0" parTransId="{917E0A6D-DFD6-4ECE-9D35-68D34EC388D9}" sibTransId="{5A53026A-87DA-4089-99D9-7EADE8E0DF6A}"/>
    <dgm:cxn modelId="{C18D72AD-353E-44D0-A1E2-8F9C4D5146A0}" type="presOf" srcId="{75DD0CBF-1DD8-481F-A416-23D0943AAAFB}" destId="{E7BC5D2C-DB2C-429F-A10D-0AD00EB4BF8A}" srcOrd="0" destOrd="0" presId="urn:microsoft.com/office/officeart/2005/8/layout/gear1"/>
    <dgm:cxn modelId="{47D601B3-07DE-4C13-AC78-E7DBA75EB9FF}" type="presOf" srcId="{5A53026A-87DA-4089-99D9-7EADE8E0DF6A}" destId="{8DB618A0-403D-438D-A099-71F91DB06635}" srcOrd="0" destOrd="0" presId="urn:microsoft.com/office/officeart/2005/8/layout/gear1"/>
    <dgm:cxn modelId="{BB6F16B3-5CCF-4FE2-B754-0058D16DB71B}" srcId="{92AC9C81-E45F-4107-9A89-B895C68FB2A0}" destId="{0B8DCED4-093D-49D1-873D-49AB52C1A4A2}" srcOrd="0" destOrd="0" parTransId="{7A8995D1-40C1-4184-B552-5F579C91C3F0}" sibTransId="{D1B97B4E-D5FB-4937-8DEB-7AB60595279C}"/>
    <dgm:cxn modelId="{B7DACEB9-8BB1-449F-8B53-EF315B33110D}" type="presOf" srcId="{92AC9C81-E45F-4107-9A89-B895C68FB2A0}" destId="{70E0A35C-5B64-4E7C-8E26-BEE88BB8BF3B}" srcOrd="0" destOrd="0" presId="urn:microsoft.com/office/officeart/2005/8/layout/gear1"/>
    <dgm:cxn modelId="{A29D2CD4-8775-4A95-B908-C96D12A7CE7E}" type="presOf" srcId="{3D7F3CEB-3895-437E-B5A6-A034DD3A0FB4}" destId="{82F6932C-86B1-48F7-96AC-AD5977EA47A5}" srcOrd="2" destOrd="0" presId="urn:microsoft.com/office/officeart/2005/8/layout/gear1"/>
    <dgm:cxn modelId="{87EDA8DD-CAA2-4123-9B4C-2819F1677B3E}" type="presOf" srcId="{D1B97B4E-D5FB-4937-8DEB-7AB60595279C}" destId="{77EB9A05-2B9F-453F-A5E6-6885C2E25FC2}" srcOrd="0" destOrd="0" presId="urn:microsoft.com/office/officeart/2005/8/layout/gear1"/>
    <dgm:cxn modelId="{67CD52E3-C250-4F6A-B479-ACC7F452A2A0}" type="presOf" srcId="{0B8DCED4-093D-49D1-873D-49AB52C1A4A2}" destId="{EA999B8C-131D-4CEC-80BD-31A42DB81A65}" srcOrd="1" destOrd="0" presId="urn:microsoft.com/office/officeart/2005/8/layout/gear1"/>
    <dgm:cxn modelId="{D9002BF5-3A52-4458-89FB-30AE533D0E44}" type="presOf" srcId="{0B8DCED4-093D-49D1-873D-49AB52C1A4A2}" destId="{70464A9B-E711-46B9-98C4-E89AB86F8258}" srcOrd="2" destOrd="0" presId="urn:microsoft.com/office/officeart/2005/8/layout/gear1"/>
    <dgm:cxn modelId="{BE99A347-5877-4A8F-925D-E24FEB1B8E70}" type="presParOf" srcId="{70E0A35C-5B64-4E7C-8E26-BEE88BB8BF3B}" destId="{C5D0F0AB-92F8-4B14-A591-CAAD8C2E4AD5}" srcOrd="0" destOrd="0" presId="urn:microsoft.com/office/officeart/2005/8/layout/gear1"/>
    <dgm:cxn modelId="{C7ABB091-65AC-479E-BE47-304C22C52E43}" type="presParOf" srcId="{70E0A35C-5B64-4E7C-8E26-BEE88BB8BF3B}" destId="{EA999B8C-131D-4CEC-80BD-31A42DB81A65}" srcOrd="1" destOrd="0" presId="urn:microsoft.com/office/officeart/2005/8/layout/gear1"/>
    <dgm:cxn modelId="{92236564-1D73-43A0-8613-FDB04B64E4AF}" type="presParOf" srcId="{70E0A35C-5B64-4E7C-8E26-BEE88BB8BF3B}" destId="{70464A9B-E711-46B9-98C4-E89AB86F8258}" srcOrd="2" destOrd="0" presId="urn:microsoft.com/office/officeart/2005/8/layout/gear1"/>
    <dgm:cxn modelId="{3E6A4C73-D2F1-47EE-B11D-B90D949D3D3D}" type="presParOf" srcId="{70E0A35C-5B64-4E7C-8E26-BEE88BB8BF3B}" destId="{E7BC5D2C-DB2C-429F-A10D-0AD00EB4BF8A}" srcOrd="3" destOrd="0" presId="urn:microsoft.com/office/officeart/2005/8/layout/gear1"/>
    <dgm:cxn modelId="{B4CD764B-BA6C-4AA4-95E8-FA1FEA914BD8}" type="presParOf" srcId="{70E0A35C-5B64-4E7C-8E26-BEE88BB8BF3B}" destId="{8AA4D007-3021-4EEE-BF9E-EFBCF28D1A15}" srcOrd="4" destOrd="0" presId="urn:microsoft.com/office/officeart/2005/8/layout/gear1"/>
    <dgm:cxn modelId="{B47E6AF6-1559-4E14-A311-04E999A0BADA}" type="presParOf" srcId="{70E0A35C-5B64-4E7C-8E26-BEE88BB8BF3B}" destId="{AC7B2B80-E8A0-4A83-A41F-867050B049D4}" srcOrd="5" destOrd="0" presId="urn:microsoft.com/office/officeart/2005/8/layout/gear1"/>
    <dgm:cxn modelId="{AD447A53-F515-4B8F-AFE3-A0445022EBF4}" type="presParOf" srcId="{70E0A35C-5B64-4E7C-8E26-BEE88BB8BF3B}" destId="{F506E4F4-BDA8-4477-858D-81A30600A98C}" srcOrd="6" destOrd="0" presId="urn:microsoft.com/office/officeart/2005/8/layout/gear1"/>
    <dgm:cxn modelId="{B7E5AB37-F4B6-482C-97E8-187D8421A47A}" type="presParOf" srcId="{70E0A35C-5B64-4E7C-8E26-BEE88BB8BF3B}" destId="{852EEE60-A124-4EF6-BBC9-3F56B7E9D6BA}" srcOrd="7" destOrd="0" presId="urn:microsoft.com/office/officeart/2005/8/layout/gear1"/>
    <dgm:cxn modelId="{D1C59697-C689-4071-9CFF-4189C40CE899}" type="presParOf" srcId="{70E0A35C-5B64-4E7C-8E26-BEE88BB8BF3B}" destId="{82F6932C-86B1-48F7-96AC-AD5977EA47A5}" srcOrd="8" destOrd="0" presId="urn:microsoft.com/office/officeart/2005/8/layout/gear1"/>
    <dgm:cxn modelId="{8B641547-4802-4C6A-B528-AEE79EC1E26C}" type="presParOf" srcId="{70E0A35C-5B64-4E7C-8E26-BEE88BB8BF3B}" destId="{A50F1EFC-36C3-471D-A9AC-C1A37F891E60}" srcOrd="9" destOrd="0" presId="urn:microsoft.com/office/officeart/2005/8/layout/gear1"/>
    <dgm:cxn modelId="{8687BFB2-CFDC-4A16-A844-FD981CFD7C0D}" type="presParOf" srcId="{70E0A35C-5B64-4E7C-8E26-BEE88BB8BF3B}" destId="{77EB9A05-2B9F-453F-A5E6-6885C2E25FC2}" srcOrd="10" destOrd="0" presId="urn:microsoft.com/office/officeart/2005/8/layout/gear1"/>
    <dgm:cxn modelId="{770E04BE-44BD-45A6-9696-7F0236C3C55F}" type="presParOf" srcId="{70E0A35C-5B64-4E7C-8E26-BEE88BB8BF3B}" destId="{2E411584-21D4-4448-8E27-CE399ABE8EAB}" srcOrd="11" destOrd="0" presId="urn:microsoft.com/office/officeart/2005/8/layout/gear1"/>
    <dgm:cxn modelId="{58622A4A-48FB-4EE6-80A7-8A997207EB45}" type="presParOf" srcId="{70E0A35C-5B64-4E7C-8E26-BEE88BB8BF3B}" destId="{8DB618A0-403D-438D-A099-71F91DB0663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0F0AB-92F8-4B14-A591-CAAD8C2E4AD5}">
      <dsp:nvSpPr>
        <dsp:cNvPr id="0" name=""/>
        <dsp:cNvSpPr/>
      </dsp:nvSpPr>
      <dsp:spPr>
        <a:xfrm>
          <a:off x="3637090" y="2339013"/>
          <a:ext cx="2858793" cy="2858793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제작 및 </a:t>
          </a:r>
          <a:r>
            <a:rPr lang="ko-KR" altLang="en-US" sz="2400" kern="1200" dirty="0" err="1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배급업</a:t>
          </a:r>
          <a:endParaRPr lang="en-US" altLang="ko-KR" sz="2400" kern="1200" dirty="0">
            <a:solidFill>
              <a:schemeClr val="tx1"/>
            </a:solidFill>
            <a:latin typeface="배달의민족 주아" panose="02020603020101020101" pitchFamily="18" charset="-127"/>
            <a:ea typeface="배달의민족 주아" panose="02020603020101020101" pitchFamily="18" charset="-127"/>
          </a:endParaRPr>
        </a:p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kern="12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(</a:t>
          </a:r>
          <a:r>
            <a:rPr lang="ko-KR" altLang="en-US" sz="2000" kern="12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소프트웨어 개발 및 </a:t>
          </a:r>
          <a:r>
            <a:rPr lang="ko-KR" altLang="en-US" sz="2000" kern="1200" dirty="0" err="1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공급업</a:t>
          </a:r>
          <a:r>
            <a:rPr lang="en-US" altLang="ko-KR" sz="2000" kern="12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)</a:t>
          </a:r>
          <a:endParaRPr lang="ko-KR" altLang="en-US" sz="2000" kern="1200" dirty="0">
            <a:solidFill>
              <a:schemeClr val="tx1"/>
            </a:solidFill>
            <a:latin typeface="배달의민족 주아" panose="02020603020101020101" pitchFamily="18" charset="-127"/>
            <a:ea typeface="배달의민족 주아" panose="02020603020101020101" pitchFamily="18" charset="-127"/>
          </a:endParaRPr>
        </a:p>
      </dsp:txBody>
      <dsp:txXfrm>
        <a:off x="4211835" y="3008672"/>
        <a:ext cx="1709303" cy="1469478"/>
      </dsp:txXfrm>
    </dsp:sp>
    <dsp:sp modelId="{E7BC5D2C-DB2C-429F-A10D-0AD00EB4BF8A}">
      <dsp:nvSpPr>
        <dsp:cNvPr id="0" name=""/>
        <dsp:cNvSpPr/>
      </dsp:nvSpPr>
      <dsp:spPr>
        <a:xfrm rot="20540691">
          <a:off x="1575146" y="1752035"/>
          <a:ext cx="2079122" cy="2079122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 유통업</a:t>
          </a:r>
        </a:p>
      </dsp:txBody>
      <dsp:txXfrm>
        <a:off x="2098571" y="2278624"/>
        <a:ext cx="1032272" cy="1025944"/>
      </dsp:txXfrm>
    </dsp:sp>
    <dsp:sp modelId="{F506E4F4-BDA8-4477-858D-81A30600A98C}">
      <dsp:nvSpPr>
        <dsp:cNvPr id="0" name=""/>
        <dsp:cNvSpPr/>
      </dsp:nvSpPr>
      <dsp:spPr>
        <a:xfrm rot="20375385">
          <a:off x="3273037" y="454708"/>
          <a:ext cx="2037115" cy="2037115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solidFill>
                <a:schemeClr val="tx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rPr>
            <a:t>게임 도소매 및 임대업</a:t>
          </a:r>
        </a:p>
      </dsp:txBody>
      <dsp:txXfrm rot="900000">
        <a:off x="3719836" y="901507"/>
        <a:ext cx="1143517" cy="1143517"/>
      </dsp:txXfrm>
    </dsp:sp>
    <dsp:sp modelId="{77EB9A05-2B9F-453F-A5E6-6885C2E25FC2}">
      <dsp:nvSpPr>
        <dsp:cNvPr id="0" name=""/>
        <dsp:cNvSpPr/>
      </dsp:nvSpPr>
      <dsp:spPr>
        <a:xfrm>
          <a:off x="3703350" y="1953313"/>
          <a:ext cx="3659256" cy="3659256"/>
        </a:xfrm>
        <a:prstGeom prst="circularArrow">
          <a:avLst>
            <a:gd name="adj1" fmla="val 4687"/>
            <a:gd name="adj2" fmla="val 299029"/>
            <a:gd name="adj3" fmla="val 2535855"/>
            <a:gd name="adj4" fmla="val 15819496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411584-21D4-4448-8E27-CE399ABE8EAB}">
      <dsp:nvSpPr>
        <dsp:cNvPr id="0" name=""/>
        <dsp:cNvSpPr/>
      </dsp:nvSpPr>
      <dsp:spPr>
        <a:xfrm>
          <a:off x="1101885" y="1485725"/>
          <a:ext cx="2658678" cy="265867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B618A0-403D-438D-A099-71F91DB06635}">
      <dsp:nvSpPr>
        <dsp:cNvPr id="0" name=""/>
        <dsp:cNvSpPr/>
      </dsp:nvSpPr>
      <dsp:spPr>
        <a:xfrm>
          <a:off x="2822581" y="140884"/>
          <a:ext cx="2866590" cy="28665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8EF87-058E-45CF-A252-E93390DCBEBE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2E93B-2E8E-411D-B662-C622AA9CB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43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s.naver.com/entry.nhn?docId=2028686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사실</a:t>
            </a:r>
            <a:r>
              <a:rPr lang="en-US" altLang="ko-KR" dirty="0"/>
              <a:t>, </a:t>
            </a:r>
            <a:r>
              <a:rPr lang="ko-KR" altLang="en-US" dirty="0"/>
              <a:t>게임산업을 정의하기는 매우 힘들다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OECD </a:t>
            </a:r>
            <a:r>
              <a:rPr lang="ko-KR" altLang="en-US" dirty="0"/>
              <a:t>보고서에서도 게임산업을 ‘게임산업</a:t>
            </a:r>
            <a:r>
              <a:rPr lang="en-US" altLang="ko-KR" dirty="0"/>
              <a:t>, </a:t>
            </a:r>
            <a:r>
              <a:rPr lang="ko-KR" altLang="en-US" dirty="0"/>
              <a:t>인터렉티브 엔터테인먼트 산업</a:t>
            </a:r>
            <a:r>
              <a:rPr lang="en-US" altLang="ko-KR" dirty="0"/>
              <a:t>, </a:t>
            </a:r>
            <a:r>
              <a:rPr lang="ko-KR" altLang="en-US" dirty="0"/>
              <a:t>레저 소프트웨어 산업</a:t>
            </a:r>
            <a:r>
              <a:rPr lang="en-US" altLang="ko-KR" dirty="0"/>
              <a:t>, </a:t>
            </a:r>
            <a:r>
              <a:rPr lang="ko-KR" altLang="en-US" dirty="0"/>
              <a:t>인터렉티브 소프트웨어 산업 등의 다양한 개념의 적용 이 가능하기 때문에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게임산업을 한마디</a:t>
            </a:r>
            <a:r>
              <a:rPr lang="en-US" altLang="ko-KR" dirty="0"/>
              <a:t>(single definition)</a:t>
            </a:r>
            <a:r>
              <a:rPr lang="ko-KR" altLang="en-US" dirty="0"/>
              <a:t>로 정의하는 것은 불 </a:t>
            </a:r>
            <a:r>
              <a:rPr lang="ko-KR" altLang="en-US" dirty="0" err="1"/>
              <a:t>가능하다”고</a:t>
            </a:r>
            <a:r>
              <a:rPr lang="ko-KR" altLang="en-US" dirty="0"/>
              <a:t> 인정하고 있음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** </a:t>
            </a:r>
            <a:r>
              <a:rPr lang="ko-KR" altLang="en-US" dirty="0"/>
              <a:t>게임의 오락성</a:t>
            </a:r>
            <a:r>
              <a:rPr lang="en-US" altLang="ko-KR" dirty="0"/>
              <a:t>, </a:t>
            </a:r>
            <a:r>
              <a:rPr lang="ko-KR" altLang="en-US" dirty="0"/>
              <a:t>캐릭터 등 무형 자산이 산업의 가치를 결정하고 있으며 전문 개발 인력에 대한 의조도가 높은 편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게임은 서비스 산업이면서도 동시에 </a:t>
            </a:r>
            <a:r>
              <a:rPr lang="en-US" altLang="ko-KR" dirty="0"/>
              <a:t>IT.</a:t>
            </a:r>
            <a:r>
              <a:rPr lang="ko-KR" altLang="en-US" dirty="0"/>
              <a:t>뉴미디어 기술</a:t>
            </a:r>
            <a:r>
              <a:rPr lang="en-US" altLang="ko-KR" dirty="0"/>
              <a:t>, </a:t>
            </a:r>
            <a:r>
              <a:rPr lang="ko-KR" altLang="en-US" dirty="0"/>
              <a:t>컴퓨터 프로그램과 같은 기술적 요소가 중요한 콘텐츠 산업의 한 유형으로도 볼 수 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게임 산업은 음악</a:t>
            </a:r>
            <a:r>
              <a:rPr lang="en-US" altLang="ko-KR" dirty="0"/>
              <a:t>, </a:t>
            </a:r>
            <a:r>
              <a:rPr lang="ko-KR" altLang="en-US" dirty="0"/>
              <a:t>애니메이션 등 타 콘텐츠 산업과의 연계성이 높으며 </a:t>
            </a:r>
            <a:r>
              <a:rPr lang="en-US" altLang="ko-KR" dirty="0"/>
              <a:t>VR(</a:t>
            </a:r>
            <a:r>
              <a:rPr lang="ko-KR" altLang="en-US" dirty="0"/>
              <a:t>가상현실</a:t>
            </a:r>
            <a:r>
              <a:rPr lang="en-US" altLang="ko-KR" dirty="0"/>
              <a:t>), AR(</a:t>
            </a:r>
            <a:r>
              <a:rPr lang="ko-KR" altLang="en-US" dirty="0"/>
              <a:t>증강현실</a:t>
            </a:r>
            <a:r>
              <a:rPr lang="en-US" altLang="ko-KR" dirty="0"/>
              <a:t>)</a:t>
            </a:r>
            <a:r>
              <a:rPr lang="ko-KR" altLang="en-US" dirty="0"/>
              <a:t>과 같은 신기술 발전에 기여하는 바가 크다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04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24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632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749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077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0379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-2018</a:t>
            </a:r>
            <a:r>
              <a:rPr lang="ko-KR" altLang="en-US" dirty="0"/>
              <a:t>년 글로벌 게임 시장 규모는 </a:t>
            </a:r>
            <a:r>
              <a:rPr lang="en-US" altLang="ko-KR" dirty="0"/>
              <a:t>1,379</a:t>
            </a:r>
            <a:r>
              <a:rPr lang="ko-KR" altLang="en-US" dirty="0"/>
              <a:t>억 달러 </a:t>
            </a:r>
            <a:r>
              <a:rPr lang="en-US" altLang="ko-KR" dirty="0"/>
              <a:t>(+13.3% </a:t>
            </a:r>
            <a:r>
              <a:rPr lang="en-US" altLang="ko-KR" dirty="0" err="1"/>
              <a:t>yoy</a:t>
            </a:r>
            <a:r>
              <a:rPr lang="en-US" altLang="ko-KR" dirty="0"/>
              <a:t>)</a:t>
            </a:r>
            <a:r>
              <a:rPr lang="ko-KR" altLang="en-US" dirty="0"/>
              <a:t>로 글로벌 게임인구는 </a:t>
            </a:r>
            <a:r>
              <a:rPr lang="en-US" altLang="ko-KR" dirty="0"/>
              <a:t>23</a:t>
            </a:r>
            <a:r>
              <a:rPr lang="ko-KR" altLang="en-US" dirty="0" err="1"/>
              <a:t>억명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게임시장의 성장성은 여전히 건조 모바일게임 시장은 </a:t>
            </a:r>
            <a:r>
              <a:rPr lang="en-US" altLang="ko-KR" dirty="0"/>
              <a:t>2007</a:t>
            </a:r>
            <a:r>
              <a:rPr lang="ko-KR" altLang="en-US" dirty="0"/>
              <a:t>년 아이폰 출시 이후 지난 </a:t>
            </a:r>
            <a:r>
              <a:rPr lang="en-US" altLang="ko-KR" dirty="0"/>
              <a:t>10</a:t>
            </a:r>
            <a:r>
              <a:rPr lang="ko-KR" altLang="en-US" dirty="0"/>
              <a:t>년간 </a:t>
            </a:r>
            <a:r>
              <a:rPr lang="en-US" altLang="ko-KR" dirty="0"/>
              <a:t>   </a:t>
            </a:r>
            <a:r>
              <a:rPr lang="ko-KR" altLang="en-US" dirty="0" err="1"/>
              <a:t>두자릿수</a:t>
            </a:r>
            <a:r>
              <a:rPr lang="ko-KR" altLang="en-US" dirty="0"/>
              <a:t> 성장률 유지</a:t>
            </a:r>
            <a:endParaRPr lang="en-US" altLang="ko-KR" dirty="0"/>
          </a:p>
          <a:p>
            <a:r>
              <a:rPr lang="en-US" altLang="ko-KR" dirty="0"/>
              <a:t>-2018</a:t>
            </a:r>
            <a:r>
              <a:rPr lang="ko-KR" altLang="en-US" dirty="0"/>
              <a:t>년 스마트폰 게임 시장은 </a:t>
            </a:r>
            <a:r>
              <a:rPr lang="en-US" altLang="ko-KR" dirty="0"/>
              <a:t>564</a:t>
            </a:r>
            <a:r>
              <a:rPr lang="ko-KR" altLang="en-US" dirty="0"/>
              <a:t>억 달러로 </a:t>
            </a:r>
            <a:r>
              <a:rPr lang="en-US" altLang="ko-KR" dirty="0"/>
              <a:t>51 </a:t>
            </a:r>
            <a:r>
              <a:rPr lang="ko-KR" altLang="en-US" dirty="0"/>
              <a:t>비중 차지</a:t>
            </a:r>
            <a:r>
              <a:rPr lang="en-US" altLang="ko-KR" dirty="0"/>
              <a:t>, </a:t>
            </a:r>
            <a:r>
              <a:rPr lang="ko-KR" altLang="en-US" dirty="0" err="1"/>
              <a:t>그중에</a:t>
            </a:r>
            <a:r>
              <a:rPr lang="ko-KR" altLang="en-US" dirty="0"/>
              <a:t> </a:t>
            </a:r>
            <a:r>
              <a:rPr lang="en-US" altLang="ko-KR" dirty="0"/>
              <a:t>20%</a:t>
            </a:r>
            <a:r>
              <a:rPr lang="ko-KR" altLang="en-US" dirty="0"/>
              <a:t>가 태블릿 차지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콘솔 게임 시장 규모는 </a:t>
            </a:r>
            <a:r>
              <a:rPr lang="en-US" altLang="ko-KR" dirty="0"/>
              <a:t>346</a:t>
            </a:r>
            <a:r>
              <a:rPr lang="ko-KR" altLang="en-US" dirty="0"/>
              <a:t>억 달러로 </a:t>
            </a:r>
            <a:r>
              <a:rPr lang="en-US" altLang="ko-KR" dirty="0"/>
              <a:t>2</a:t>
            </a:r>
            <a:r>
              <a:rPr lang="ko-KR" altLang="en-US" dirty="0"/>
              <a:t>번째로 큰 시장</a:t>
            </a:r>
            <a:r>
              <a:rPr lang="en-US" altLang="ko-KR" dirty="0"/>
              <a:t>, </a:t>
            </a:r>
            <a:r>
              <a:rPr lang="ko-KR" altLang="en-US" dirty="0"/>
              <a:t>반면 </a:t>
            </a:r>
            <a:r>
              <a:rPr lang="ko-KR" altLang="en-US" dirty="0" err="1"/>
              <a:t>ㅔㅊ게임</a:t>
            </a:r>
            <a:r>
              <a:rPr lang="ko-KR" altLang="en-US" dirty="0"/>
              <a:t> 규모는 </a:t>
            </a:r>
            <a:r>
              <a:rPr lang="en-US" altLang="ko-KR" dirty="0"/>
              <a:t>329</a:t>
            </a:r>
            <a:r>
              <a:rPr lang="ko-KR" altLang="en-US" dirty="0"/>
              <a:t>억달러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2016</a:t>
            </a:r>
            <a:r>
              <a:rPr lang="ko-KR" altLang="en-US" dirty="0"/>
              <a:t>년 기준 글로벌 게임 시장 규모는 전년 대비 </a:t>
            </a:r>
            <a:r>
              <a:rPr lang="en-US" altLang="ko-KR" dirty="0"/>
              <a:t>121</a:t>
            </a:r>
            <a:r>
              <a:rPr lang="ko-KR" altLang="en-US" dirty="0"/>
              <a:t>억 달러</a:t>
            </a:r>
            <a:r>
              <a:rPr lang="en-US" altLang="ko-KR" dirty="0"/>
              <a:t>(9.3%) </a:t>
            </a:r>
            <a:r>
              <a:rPr lang="ko-KR" altLang="en-US" dirty="0"/>
              <a:t>증가한 </a:t>
            </a:r>
            <a:r>
              <a:rPr lang="en-US" altLang="ko-KR" dirty="0"/>
              <a:t>1,438</a:t>
            </a:r>
            <a:r>
              <a:rPr lang="ko-KR" altLang="en-US" dirty="0"/>
              <a:t>억 달러를 기록했다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글로벌 게임 시장은 지난 </a:t>
            </a:r>
            <a:r>
              <a:rPr lang="en-US" altLang="ko-KR" dirty="0"/>
              <a:t>4</a:t>
            </a:r>
            <a:r>
              <a:rPr lang="ko-KR" altLang="en-US" dirty="0"/>
              <a:t>년간 연평균 </a:t>
            </a:r>
            <a:r>
              <a:rPr lang="en-US" altLang="ko-KR" dirty="0"/>
              <a:t>6.9% </a:t>
            </a:r>
            <a:r>
              <a:rPr lang="ko-KR" altLang="en-US" dirty="0"/>
              <a:t>수준으로 성장하고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모바일 게임 </a:t>
            </a:r>
            <a:r>
              <a:rPr lang="en-US" altLang="ko-KR" dirty="0"/>
              <a:t>31.9%, </a:t>
            </a:r>
            <a:r>
              <a:rPr lang="ko-KR" altLang="en-US" dirty="0"/>
              <a:t>콘솔 게임 </a:t>
            </a:r>
            <a:r>
              <a:rPr lang="en-US" altLang="ko-KR" dirty="0"/>
              <a:t>24.8%, </a:t>
            </a:r>
            <a:r>
              <a:rPr lang="ko-KR" altLang="en-US" dirty="0"/>
              <a:t>아케이드 게임 </a:t>
            </a:r>
            <a:r>
              <a:rPr lang="en-US" altLang="ko-KR" dirty="0"/>
              <a:t>21.3%</a:t>
            </a:r>
          </a:p>
          <a:p>
            <a:r>
              <a:rPr lang="en-US" altLang="ko-KR" dirty="0"/>
              <a:t>2015</a:t>
            </a:r>
            <a:r>
              <a:rPr lang="ko-KR" altLang="en-US" dirty="0"/>
              <a:t>년까지 북미와 유럽에서 꾸준히 인기를 누리고 있는 콘솔 게임이 </a:t>
            </a:r>
            <a:r>
              <a:rPr lang="en-US" altLang="ko-KR" dirty="0"/>
              <a:t>35.4%</a:t>
            </a:r>
            <a:r>
              <a:rPr lang="ko-KR" altLang="en-US" dirty="0"/>
              <a:t>로 </a:t>
            </a:r>
            <a:r>
              <a:rPr lang="en-US" altLang="ko-KR" dirty="0"/>
              <a:t>1</a:t>
            </a:r>
            <a:r>
              <a:rPr lang="ko-KR" altLang="en-US" dirty="0"/>
              <a:t>위를 점령했으나 모바일 게임이 급부상하면서 </a:t>
            </a:r>
            <a:r>
              <a:rPr lang="en-US" altLang="ko-KR" dirty="0"/>
              <a:t>2</a:t>
            </a:r>
            <a:r>
              <a:rPr lang="ko-KR" altLang="en-US" dirty="0"/>
              <a:t>위로 밀려나게 </a:t>
            </a:r>
            <a:r>
              <a:rPr lang="ko-KR" altLang="en-US" dirty="0" err="1"/>
              <a:t>되었따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한국은 글로벌 게임 시장에서 온라인과 모바일 게임 분야에서 두드러진 모습을 보이고 있으나 콘솔게임에서는 큰 존재감을 드러내지 않는다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en-US" altLang="ko-KR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644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중국 게임 시장은 세계 시장의 </a:t>
            </a:r>
            <a:r>
              <a:rPr lang="en-US" altLang="ko-KR" dirty="0"/>
              <a:t>3</a:t>
            </a:r>
            <a:r>
              <a:rPr lang="ko-KR" altLang="en-US" dirty="0"/>
              <a:t>분의 </a:t>
            </a:r>
            <a:r>
              <a:rPr lang="en-US" altLang="ko-KR" dirty="0"/>
              <a:t>1 </a:t>
            </a:r>
            <a:r>
              <a:rPr lang="ko-KR" altLang="en-US" dirty="0"/>
              <a:t>비중 차지</a:t>
            </a:r>
            <a:r>
              <a:rPr lang="en-US" altLang="ko-KR" dirty="0"/>
              <a:t>, 379</a:t>
            </a:r>
            <a:r>
              <a:rPr lang="ko-KR" altLang="en-US" dirty="0"/>
              <a:t>억 달러 규모 기록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중국 모바일게임은 세계시장의 </a:t>
            </a:r>
            <a:r>
              <a:rPr lang="en-US" altLang="ko-KR" dirty="0"/>
              <a:t>61% </a:t>
            </a:r>
            <a:r>
              <a:rPr lang="ko-KR" altLang="en-US" dirty="0"/>
              <a:t>차지하였으며 </a:t>
            </a:r>
            <a:r>
              <a:rPr lang="en-US" altLang="ko-KR" dirty="0"/>
              <a:t>2021</a:t>
            </a:r>
            <a:r>
              <a:rPr lang="ko-KR" altLang="en-US" dirty="0"/>
              <a:t>년까지 </a:t>
            </a:r>
            <a:r>
              <a:rPr lang="en-US" altLang="ko-KR" dirty="0"/>
              <a:t>70%</a:t>
            </a:r>
            <a:r>
              <a:rPr lang="ko-KR" altLang="en-US" dirty="0"/>
              <a:t>로 확대 예상</a:t>
            </a:r>
            <a:endParaRPr lang="en-US" altLang="ko-KR" dirty="0"/>
          </a:p>
          <a:p>
            <a:r>
              <a:rPr lang="en-US" altLang="ko-KR" dirty="0"/>
              <a:t>-pc</a:t>
            </a:r>
            <a:r>
              <a:rPr lang="ko-KR" altLang="en-US" dirty="0"/>
              <a:t>다운로드</a:t>
            </a:r>
            <a:r>
              <a:rPr lang="en-US" altLang="ko-KR" dirty="0"/>
              <a:t>/</a:t>
            </a:r>
            <a:r>
              <a:rPr lang="ko-KR" altLang="en-US" dirty="0"/>
              <a:t>박스 게임 시장 성장률도 </a:t>
            </a:r>
            <a:r>
              <a:rPr lang="en-US" altLang="ko-KR" dirty="0"/>
              <a:t>4.2%</a:t>
            </a:r>
            <a:r>
              <a:rPr lang="ko-KR" altLang="en-US" dirty="0"/>
              <a:t>로 경조</a:t>
            </a:r>
            <a:r>
              <a:rPr lang="en-US" altLang="ko-KR" dirty="0"/>
              <a:t>, 2021</a:t>
            </a:r>
            <a:r>
              <a:rPr lang="ko-KR" altLang="en-US" dirty="0"/>
              <a:t>년에는 </a:t>
            </a:r>
            <a:r>
              <a:rPr lang="en-US" altLang="ko-KR" dirty="0"/>
              <a:t>323</a:t>
            </a:r>
            <a:r>
              <a:rPr lang="ko-KR" altLang="en-US" dirty="0"/>
              <a:t>억달러 규모예상</a:t>
            </a:r>
            <a:endParaRPr lang="en-US" altLang="ko-KR" dirty="0"/>
          </a:p>
          <a:p>
            <a:r>
              <a:rPr lang="en-US" altLang="ko-KR" dirty="0"/>
              <a:t>-pc/</a:t>
            </a:r>
            <a:r>
              <a:rPr lang="ko-KR" altLang="en-US" dirty="0"/>
              <a:t>콘솔 게임 시장 성장이유는 </a:t>
            </a:r>
            <a:r>
              <a:rPr lang="en-US" altLang="ko-KR" dirty="0"/>
              <a:t>1)</a:t>
            </a:r>
            <a:r>
              <a:rPr lang="ko-KR" altLang="en-US" dirty="0"/>
              <a:t>네트워크 구축으로 경쟁 </a:t>
            </a:r>
            <a:r>
              <a:rPr lang="en-US" altLang="ko-KR" dirty="0"/>
              <a:t>play</a:t>
            </a:r>
            <a:r>
              <a:rPr lang="ko-KR" altLang="en-US" dirty="0"/>
              <a:t>가능</a:t>
            </a:r>
            <a:r>
              <a:rPr lang="en-US" altLang="ko-KR" dirty="0"/>
              <a:t>, 2)e</a:t>
            </a:r>
            <a:r>
              <a:rPr lang="ko-KR" altLang="en-US" dirty="0"/>
              <a:t>스포츠의 성장 </a:t>
            </a:r>
            <a:r>
              <a:rPr lang="en-US" altLang="ko-KR" dirty="0"/>
              <a:t>3free to play, item sales</a:t>
            </a:r>
            <a:r>
              <a:rPr lang="ko-KR" altLang="en-US" dirty="0"/>
              <a:t>의 유료 모델 확대 등에 기인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5784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http://www.inews24.com/view/1141526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게임 분야에서는 넥슨의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던전앤파이터와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스마일게이트의 크로스파이어가 전달에 이어 각각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자리를 이어갔다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콘솔 게임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블리자드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콜오브듀티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블랙옵스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4’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게임 분야에서는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텐센트의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왕자영요가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수성했다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왕자영요는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텐센트가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지난해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실시한 데 이어 올해 게임 실명제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얼굴인식 등을 도입하는 등 미성년자 게임 이용 시간 제한 조치를 강화하고 있음에도 끄떡없는 모습이다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나이언틱의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포켓몬고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텐센트의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스피드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위는 킹의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캔디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크러쉬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믹시의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몬스터 스트라이크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차지했다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전달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위였던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넷이즈의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황야행동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위로 내려갔다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위권 내에 포함된 한국 게임은 없는 것으로 나타났다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 게임은 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엔씨소프트의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리니지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위를 기록한 이후로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위권 내에 이름을 올리지 못하고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959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시장조사기관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Newzoo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따르면 미국 콘솔게임 시장 규모는 지난해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억달러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3052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전체 미국 게임시장의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48.8%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차지했다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억달러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9222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규모였던 미국 콘솔게임 시장 규모는 오는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억달러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9147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까지 확대될 전망이다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전통적으로 닌텐도는 대표적 게임기업으로서 휴대용 게임기에 강점을 보였다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스마트폰이 게임 기기로 변신하면서 위기를 맞고 닌텐도가 주춤한 사이 소니의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마이크로소프트의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XBOX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콘솔 전쟁을 벌였다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515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모바일게임에서 장르별로는 전략게임이 가장 인기가 높으며</a:t>
            </a:r>
            <a:r>
              <a:rPr lang="en-US" altLang="ko-KR" dirty="0"/>
              <a:t>, </a:t>
            </a:r>
            <a:r>
              <a:rPr lang="ko-KR" altLang="en-US" dirty="0"/>
              <a:t>카지노 게임과 퍼즐게임이 </a:t>
            </a:r>
            <a:r>
              <a:rPr lang="en-US" altLang="ko-KR" dirty="0" err="1"/>
              <a:t>rpg</a:t>
            </a:r>
            <a:r>
              <a:rPr lang="en-US" altLang="ko-KR" dirty="0"/>
              <a:t> </a:t>
            </a:r>
            <a:r>
              <a:rPr lang="ko-KR" altLang="en-US" dirty="0"/>
              <a:t>게임이 뒤를 잊는다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77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수출산업에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K-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(GAME)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오는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억달러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성장할 것으로 전망된다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수출 산업 품목 중 자동차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디스플레이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석유화학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석유제품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철강 수출액은 최근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년간 역성장을 기록하며 저성장에 진입했다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반도체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제약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화장품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 산업 수출액의 연평균성장률은 각각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14.2%, 14.4%, 38.4%, 8.2%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달성했다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 산업의 경우 글로벌 최대 시장인 중국의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외산게임에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대한 규제강화 속에서도 수출성장을 지속하며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괄목할만한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성장세를 이어가고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시장에 따르면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K-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 수출액은 중국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판호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발급 재개를 통한 ▲중국 수출액 증가율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확대▲인수합병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(M&amp;A) ▲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 다변화를 통한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북미유럽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수출액 증가 ▲모바일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MMORPG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 확대 등을 통해 성장세가 확대될 것으로 보인다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3213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중국의 게임시장은 계속해서 성장하고 있지만 최근에는 성장률이 둔화되었다</a:t>
            </a:r>
            <a:r>
              <a:rPr lang="en-US" altLang="ko-KR" dirty="0"/>
              <a:t>. </a:t>
            </a:r>
            <a:r>
              <a:rPr lang="ko-KR" altLang="en-US" dirty="0"/>
              <a:t>특히 주목되는 점은 모바일 게임의 급속한 성장으로  </a:t>
            </a:r>
            <a:r>
              <a:rPr lang="en-US" altLang="ko-KR" dirty="0"/>
              <a:t>2016</a:t>
            </a:r>
            <a:r>
              <a:rPr lang="ko-KR" altLang="en-US" dirty="0"/>
              <a:t>년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4604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중국 게임시장에서 경쟁구도를 이루던 </a:t>
            </a:r>
            <a:r>
              <a:rPr lang="ko-KR" altLang="en-US" dirty="0" err="1"/>
              <a:t>텐센트와</a:t>
            </a:r>
            <a:r>
              <a:rPr lang="ko-KR" altLang="en-US" dirty="0"/>
              <a:t> </a:t>
            </a:r>
            <a:r>
              <a:rPr lang="ko-KR" altLang="en-US" dirty="0" err="1"/>
              <a:t>넷이즈의</a:t>
            </a:r>
            <a:r>
              <a:rPr lang="ko-KR" altLang="en-US" dirty="0"/>
              <a:t> 경쟁이 더욱 치열해지면서</a:t>
            </a:r>
            <a:r>
              <a:rPr lang="en-US" altLang="ko-KR" dirty="0"/>
              <a:t>, </a:t>
            </a:r>
            <a:r>
              <a:rPr lang="ko-KR" altLang="en-US" dirty="0"/>
              <a:t>기타업체들의 입지는 더욱 좁아지고 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텐센트와</a:t>
            </a:r>
            <a:r>
              <a:rPr lang="ko-KR" altLang="en-US" dirty="0"/>
              <a:t> 넷이는 전체시장의 </a:t>
            </a:r>
            <a:r>
              <a:rPr lang="en-US" altLang="ko-KR" dirty="0"/>
              <a:t>70%</a:t>
            </a:r>
            <a:r>
              <a:rPr lang="ko-KR" altLang="en-US" dirty="0"/>
              <a:t>를 차지하며 </a:t>
            </a:r>
            <a:r>
              <a:rPr lang="en-US" altLang="ko-KR" dirty="0"/>
              <a:t>50%</a:t>
            </a:r>
            <a:r>
              <a:rPr lang="ko-KR" altLang="en-US" dirty="0"/>
              <a:t>이상의 성장세를 </a:t>
            </a:r>
            <a:r>
              <a:rPr lang="ko-KR" altLang="en-US" dirty="0" err="1"/>
              <a:t>보인반면</a:t>
            </a:r>
            <a:r>
              <a:rPr lang="ko-KR" altLang="en-US" dirty="0"/>
              <a:t> 기타업체들은 성장률이 </a:t>
            </a:r>
            <a:r>
              <a:rPr lang="en-US" altLang="ko-KR" dirty="0"/>
              <a:t>10%</a:t>
            </a:r>
            <a:r>
              <a:rPr lang="ko-KR" altLang="en-US" dirty="0"/>
              <a:t>에 불과함</a:t>
            </a:r>
            <a:endParaRPr lang="en-US" altLang="ko-KR" dirty="0"/>
          </a:p>
          <a:p>
            <a:r>
              <a:rPr lang="ko-KR" altLang="en-US" dirty="0"/>
              <a:t>이에 따라 중소게임기업들은 생존경쟁에서 살아남기 위해 적극적으로 해외진출을 모색 할 것으로 전망된다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중국의 내수게임 시장이  탄탄한데 그 이유는 중국의 자국기업 보호정책과 세계</a:t>
            </a:r>
            <a:r>
              <a:rPr lang="en-US" altLang="ko-KR" dirty="0"/>
              <a:t>1</a:t>
            </a:r>
            <a:r>
              <a:rPr lang="ko-KR" altLang="en-US" dirty="0"/>
              <a:t>위를 장하나는 인구수를 </a:t>
            </a:r>
            <a:r>
              <a:rPr lang="ko-KR" altLang="en-US" dirty="0" err="1"/>
              <a:t>꼬을수</a:t>
            </a:r>
            <a:r>
              <a:rPr lang="ko-KR" altLang="en-US" dirty="0"/>
              <a:t> 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텐센트는</a:t>
            </a:r>
            <a:r>
              <a:rPr lang="ko-KR" altLang="en-US" dirty="0"/>
              <a:t> 전세계 시가총액 상위 </a:t>
            </a:r>
            <a:r>
              <a:rPr lang="en-US" altLang="ko-KR" dirty="0"/>
              <a:t>6</a:t>
            </a:r>
            <a:r>
              <a:rPr lang="ko-KR" altLang="en-US" dirty="0"/>
              <a:t>위이고 </a:t>
            </a:r>
            <a:r>
              <a:rPr lang="ko-KR" altLang="en-US" dirty="0" err="1"/>
              <a:t>리그오브레전드를</a:t>
            </a:r>
            <a:r>
              <a:rPr lang="ko-KR" altLang="en-US" dirty="0"/>
              <a:t> 개발한 </a:t>
            </a:r>
            <a:r>
              <a:rPr lang="ko-KR" altLang="en-US" dirty="0" err="1"/>
              <a:t>라이엇</a:t>
            </a:r>
            <a:r>
              <a:rPr lang="ko-KR" altLang="en-US" dirty="0"/>
              <a:t> </a:t>
            </a:r>
            <a:r>
              <a:rPr lang="ko-KR" altLang="en-US" dirty="0" err="1"/>
              <a:t>게임즈와</a:t>
            </a:r>
            <a:r>
              <a:rPr lang="ko-KR" altLang="en-US" dirty="0"/>
              <a:t> </a:t>
            </a:r>
            <a:r>
              <a:rPr lang="ko-KR" altLang="en-US" dirty="0" err="1"/>
              <a:t>클래오브캘랜을</a:t>
            </a:r>
            <a:r>
              <a:rPr lang="ko-KR" altLang="en-US" dirty="0"/>
              <a:t> 개발한 </a:t>
            </a:r>
            <a:r>
              <a:rPr lang="ko-KR" altLang="en-US" dirty="0" err="1"/>
              <a:t>슈퍼셀까지</a:t>
            </a:r>
            <a:r>
              <a:rPr lang="ko-KR" altLang="en-US" dirty="0"/>
              <a:t> 흡수하면서 게임 업계의 블랙홀로 자리 잡고 있으며 최근 넥슨 인수에 대한 이슈도 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https://m.post.naver.com/viewer/postView.nhn?volumeNo=13176640&amp;memberNo=35557683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650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중국 게임시장에서 경쟁구도를 이루던 </a:t>
            </a:r>
            <a:r>
              <a:rPr lang="ko-KR" altLang="en-US" dirty="0" err="1"/>
              <a:t>텐센트와</a:t>
            </a:r>
            <a:r>
              <a:rPr lang="ko-KR" altLang="en-US" dirty="0"/>
              <a:t> </a:t>
            </a:r>
            <a:r>
              <a:rPr lang="ko-KR" altLang="en-US" dirty="0" err="1"/>
              <a:t>넷이즈의</a:t>
            </a:r>
            <a:r>
              <a:rPr lang="ko-KR" altLang="en-US" dirty="0"/>
              <a:t> 경쟁이 더욱 치열해지면서</a:t>
            </a:r>
            <a:r>
              <a:rPr lang="en-US" altLang="ko-KR" dirty="0"/>
              <a:t>, </a:t>
            </a:r>
            <a:r>
              <a:rPr lang="ko-KR" altLang="en-US" dirty="0"/>
              <a:t>기타업체들의 입지는 더욱 좁아지고 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텐센트와</a:t>
            </a:r>
            <a:r>
              <a:rPr lang="ko-KR" altLang="en-US" dirty="0"/>
              <a:t> 넷이는 전체시장의 </a:t>
            </a:r>
            <a:r>
              <a:rPr lang="en-US" altLang="ko-KR" dirty="0"/>
              <a:t>70%</a:t>
            </a:r>
            <a:r>
              <a:rPr lang="ko-KR" altLang="en-US" dirty="0"/>
              <a:t>를 차지하며 </a:t>
            </a:r>
            <a:r>
              <a:rPr lang="en-US" altLang="ko-KR" dirty="0"/>
              <a:t>50%</a:t>
            </a:r>
            <a:r>
              <a:rPr lang="ko-KR" altLang="en-US" dirty="0"/>
              <a:t>이상의 성장세를 </a:t>
            </a:r>
            <a:r>
              <a:rPr lang="ko-KR" altLang="en-US" dirty="0" err="1"/>
              <a:t>보인반면</a:t>
            </a:r>
            <a:r>
              <a:rPr lang="ko-KR" altLang="en-US" dirty="0"/>
              <a:t> 기타업체들은 성장률이 </a:t>
            </a:r>
            <a:r>
              <a:rPr lang="en-US" altLang="ko-KR" dirty="0"/>
              <a:t>10%</a:t>
            </a:r>
            <a:r>
              <a:rPr lang="ko-KR" altLang="en-US" dirty="0"/>
              <a:t>에 불과함</a:t>
            </a:r>
            <a:endParaRPr lang="en-US" altLang="ko-KR" dirty="0"/>
          </a:p>
          <a:p>
            <a:r>
              <a:rPr lang="ko-KR" altLang="en-US" dirty="0"/>
              <a:t>이에 따라 중소게임기업들은 생존경쟁에서 살아남기 위해 적극적으로 해외진출을 모색 할 것으로 전망된다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중국의 내수게임 시장이  탄탄한데 그 이유는 중국의 자국기업 보호정책과 세계</a:t>
            </a:r>
            <a:r>
              <a:rPr lang="en-US" altLang="ko-KR" dirty="0"/>
              <a:t>1</a:t>
            </a:r>
            <a:r>
              <a:rPr lang="ko-KR" altLang="en-US" dirty="0"/>
              <a:t>위를 장하나는 인구수를 </a:t>
            </a:r>
            <a:r>
              <a:rPr lang="ko-KR" altLang="en-US" dirty="0" err="1"/>
              <a:t>꼬을수</a:t>
            </a:r>
            <a:r>
              <a:rPr lang="ko-KR" altLang="en-US" dirty="0"/>
              <a:t> 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텐센트는</a:t>
            </a:r>
            <a:r>
              <a:rPr lang="ko-KR" altLang="en-US" dirty="0"/>
              <a:t> 전세계 시가총액 상위 </a:t>
            </a:r>
            <a:r>
              <a:rPr lang="en-US" altLang="ko-KR" dirty="0"/>
              <a:t>6</a:t>
            </a:r>
            <a:r>
              <a:rPr lang="ko-KR" altLang="en-US" dirty="0"/>
              <a:t>위이고 </a:t>
            </a:r>
            <a:r>
              <a:rPr lang="ko-KR" altLang="en-US" dirty="0" err="1"/>
              <a:t>리그오브레전드를</a:t>
            </a:r>
            <a:r>
              <a:rPr lang="ko-KR" altLang="en-US" dirty="0"/>
              <a:t> 개발한 </a:t>
            </a:r>
            <a:r>
              <a:rPr lang="ko-KR" altLang="en-US" dirty="0" err="1"/>
              <a:t>라이엇</a:t>
            </a:r>
            <a:r>
              <a:rPr lang="ko-KR" altLang="en-US" dirty="0"/>
              <a:t> </a:t>
            </a:r>
            <a:r>
              <a:rPr lang="ko-KR" altLang="en-US" dirty="0" err="1"/>
              <a:t>게임즈와</a:t>
            </a:r>
            <a:r>
              <a:rPr lang="ko-KR" altLang="en-US" dirty="0"/>
              <a:t> </a:t>
            </a:r>
            <a:r>
              <a:rPr lang="ko-KR" altLang="en-US" dirty="0" err="1"/>
              <a:t>클래오브캘랜을</a:t>
            </a:r>
            <a:r>
              <a:rPr lang="ko-KR" altLang="en-US" dirty="0"/>
              <a:t> 개발한 </a:t>
            </a:r>
            <a:r>
              <a:rPr lang="ko-KR" altLang="en-US" dirty="0" err="1"/>
              <a:t>슈퍼셀까지</a:t>
            </a:r>
            <a:r>
              <a:rPr lang="ko-KR" altLang="en-US" dirty="0"/>
              <a:t> 흡수하면서 게임 업계의 블랙홀로 자리 잡고 있으며 최근 넥슨 인수에 대한 이슈도 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https://m.post.naver.com/viewer/postView.nhn?volumeNo=13176640&amp;memberNo=35557683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743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2016</a:t>
            </a:r>
            <a:r>
              <a:rPr lang="ko-KR" altLang="en-US" dirty="0"/>
              <a:t>년 일본 온라인게임 시장에서 스마트폰</a:t>
            </a:r>
            <a:r>
              <a:rPr lang="en-US" altLang="ko-KR" dirty="0"/>
              <a:t>·</a:t>
            </a:r>
            <a:r>
              <a:rPr lang="ko-KR" altLang="en-US" dirty="0"/>
              <a:t>태블릿 게임시장은 </a:t>
            </a:r>
            <a:r>
              <a:rPr lang="en-US" altLang="ko-KR" dirty="0"/>
              <a:t>2015</a:t>
            </a:r>
            <a:r>
              <a:rPr lang="ko-KR" altLang="en-US" dirty="0"/>
              <a:t>년 의 </a:t>
            </a:r>
            <a:r>
              <a:rPr lang="en-US" altLang="ko-KR" dirty="0"/>
              <a:t>86%</a:t>
            </a:r>
            <a:r>
              <a:rPr lang="ko-KR" altLang="en-US" dirty="0"/>
              <a:t>에서 </a:t>
            </a:r>
            <a:r>
              <a:rPr lang="en-US" altLang="ko-KR" dirty="0"/>
              <a:t>90%</a:t>
            </a:r>
            <a:r>
              <a:rPr lang="ko-KR" altLang="en-US" dirty="0"/>
              <a:t>로 증가한 반면</a:t>
            </a:r>
            <a:r>
              <a:rPr lang="en-US" altLang="ko-KR" dirty="0"/>
              <a:t>, PC</a:t>
            </a:r>
            <a:r>
              <a:rPr lang="ko-KR" altLang="en-US" dirty="0" err="1"/>
              <a:t>ㆍ콘솔과</a:t>
            </a:r>
            <a:r>
              <a:rPr lang="ko-KR" altLang="en-US" dirty="0"/>
              <a:t> </a:t>
            </a:r>
            <a:r>
              <a:rPr lang="ko-KR" altLang="en-US" dirty="0" err="1"/>
              <a:t>피처폰</a:t>
            </a:r>
            <a:r>
              <a:rPr lang="ko-KR" altLang="en-US" dirty="0"/>
              <a:t> 온라인게임 시장의 비율은 감소함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/>
              <a:t>가라호</a:t>
            </a:r>
            <a:r>
              <a:rPr lang="ko-KR" altLang="en-US" dirty="0"/>
              <a:t> </a:t>
            </a:r>
            <a:r>
              <a:rPr lang="en-US" altLang="ko-KR" dirty="0"/>
              <a:t>= </a:t>
            </a:r>
            <a:r>
              <a:rPr lang="ko-KR" altLang="en-US" dirty="0" err="1"/>
              <a:t>피처폰</a:t>
            </a:r>
            <a:r>
              <a:rPr lang="en-US" altLang="ko-KR" dirty="0"/>
              <a:t>+</a:t>
            </a:r>
            <a:r>
              <a:rPr lang="ko-KR" altLang="en-US" dirty="0"/>
              <a:t>스마트폰 의 합성어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024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http://gametoc.hankyung.com/news/articleView.html?idxno=43706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4143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신작모멘텀이란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게임주들이 신작 출시 일정에 맞춰서 신작 출시 이전에 기대감으로 주가가 오르는 현상을 말합니다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이미 게임이 성공할 거라는 기대감이 모두 반영되어 있기 때문에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따라 주가가 오르고 나면 신작 출시후에는 게임의 성공여부와 관계없이 주가가 폭락하는 모습을 보이기도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분들은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어찌보면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이런 황당한 논리에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투자를 포기하시기도 하는데요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그렇지만 이런 신작 모멘텀 현상은 비단 게임주에만 있는 것은 아니고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제약주나 미디어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엔터와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출시 일정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있는 주식들은 유사한 현상이 나타나는 것을 보면 게임주가 유독 이상한 것은 아니고 주식시장 특유의 논리인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선반영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이해할 수 있을 것 같습니다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다만 게임주의 경우에는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선반영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정도가 심한 것 같긴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 신작 출시 이전에 모든 기대감을 반영해버리고 신작이 출시되고 나면 재료 소멸로 주가는 모멘텀을 잃는 현상이 자주 나타나곤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주가는 주가를 결정하는 여러 모멘텀들 중 특히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영향을 가장 많이 받는 특징이 있습니다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게임주는 성장주이므로 밸류에이션 모멘텀보다는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주가에 더 크게 작용합니다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실적모멘텀보다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훨씬 더 큰 영향력을 발휘하는 것이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신작의 히트 확률이 높을수록 향후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기대신작들의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대한 신뢰도는 높아지게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히트 실패 사례가 반복되면 향후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기대신작들에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대한 사전 기대감 측면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대한 신뢰도도 많이 약화되겠지요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간헐적인 신작 히트에도 불구하고 비용 증가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여타 게임 부진 등의 이유로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실적모멘텀으로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이어지지 못할 경우에도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대한 신뢰도는 약화하게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반복되며 상호 건전한 상호작용을 할 경우에는 강한 밸류에이션 프리미엄이 가능하나 이 부분이 부진할 경우 밸류에이션 프리미엄도 크게 희석됩니다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주가를 결정하는 가장 강력한 모멘텀은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신작모멘텀이나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밸류에이션 모멘텀 등도 전혀 필요 없는 것은 아니며 서로 유기적으로 상호작용하는 관계인 것입니다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주가를 움직이는 것은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밸류에이션이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가장 큰 비중을 차지하긴 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다만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밸류에이션은 서로 상호작용한다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단지 신작 출시를 넘어서 실제 실적으로 연결되는 것을 의미하겠죠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연결되는 경우에는 주가에 아주 긍정적이다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오랜 기간 신작 출시에도 불구하고 실적이 지지부진했다면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보여주는 것이 없는 기업이라면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향후에 강하게 작동하지 않을 가능성이 크다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이상 신작에 대해 기대하지 않는다는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의미겠죠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밸류에이션도 당연히 게임주에서도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살펴봐야하는데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강한 기업은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고밸류가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정당화되나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신작모멘텀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실적모멘텀이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약한데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밸류는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높다면 당연히 그 기업은 투자 가치가 떨어진다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https://cafe.naver.com/vilab?iframe_url=/ArticleRead.nhn%3Fclubid=11525920%26page=1%26inCafeSearch=true%26searchBy=1%26query=%B0%D4%C0%D3%26includeAll=%26exclude=%26include=%26exact=%26searchdate=all%26media=0%26sortBy=date%26articleid=126517%26referrerAllArticles=true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3244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2215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487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기반 연작 출시 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엔씨소프트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향후 모바일로 출시 예정인 게임들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리니지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2M,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아이온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템페스트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블레이드 앤 소울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게임 외에도 멀티 플랫폼으로 만들어지고 있는 리니지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있습니다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그외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실적방어에 도움을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줄만한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이벤트로는 리니지 리마스터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리니지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리마스터 및 해외버전 출시가 예정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향후 신작 모멘텀 및 이익성장이 기대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크로스 플랫폼은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멀티플래폼기반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크로스 플레이인데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한마디로 모바일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PC,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콘솔 유저가 한 서버에서 동시에 게임을 즐긴다는 개념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그렇게 되면 많은 장점이 있는데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게임을 극도로 싫어하는 풍조가 있는데 그러한 유저들도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통해서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게임을 즐길 수 있다는 것이고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모바일이라는 플랫폼을 벗어나면 비지니스 모델에서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구글이나 애플에게 뺏기는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프로의 이익을 세이프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할수도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0095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17</a:t>
            </a:r>
            <a:r>
              <a:rPr lang="ko-KR" altLang="en-US" dirty="0"/>
              <a:t>년도 리니지</a:t>
            </a:r>
            <a:r>
              <a:rPr lang="en-US" altLang="ko-KR" dirty="0"/>
              <a:t>m </a:t>
            </a:r>
            <a:r>
              <a:rPr lang="ko-KR" altLang="en-US" dirty="0"/>
              <a:t>모바일게임 출시와 수출이 흥행에 성공</a:t>
            </a:r>
            <a:endParaRPr lang="en-US" altLang="ko-KR" dirty="0"/>
          </a:p>
          <a:p>
            <a:r>
              <a:rPr lang="en-US" altLang="ko-KR" dirty="0"/>
              <a:t>http://www.dt.co.kr/contents.html?article_no=2019012502101531033001&amp;ref=naver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53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/>
              <a:t>고부가가치의 지식집약적 사업 </a:t>
            </a:r>
            <a:r>
              <a:rPr lang="en-US" altLang="ko-KR" dirty="0"/>
              <a:t>: </a:t>
            </a:r>
            <a:r>
              <a:rPr lang="ko-KR" altLang="en-US" dirty="0"/>
              <a:t>네트워크 서버</a:t>
            </a:r>
            <a:r>
              <a:rPr lang="en-US" altLang="ko-KR" dirty="0"/>
              <a:t>, IT</a:t>
            </a:r>
            <a:r>
              <a:rPr lang="ko-KR" altLang="en-US" dirty="0"/>
              <a:t>인프라와 같은 유형자산보다 게임의 오락성 </a:t>
            </a:r>
            <a:r>
              <a:rPr lang="en-US" altLang="ko-KR" dirty="0"/>
              <a:t>, </a:t>
            </a:r>
            <a:r>
              <a:rPr lang="ko-KR" altLang="en-US" dirty="0"/>
              <a:t>캐릭터의 대중성 등 무형자산이 산업의 가치를 결정하는 핵심요인  지식집약적 산업으로 기술력과 노하우가 축적된 전문 개발인력에 대한 의존도가 높음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타 사업과의 높은 연계성 </a:t>
            </a:r>
            <a:r>
              <a:rPr lang="en-US" altLang="ko-KR" dirty="0"/>
              <a:t>: </a:t>
            </a:r>
            <a:r>
              <a:rPr lang="ko-KR" altLang="en-US" dirty="0"/>
              <a:t>대표적인 문화 콘텐츠 산업으로 음악</a:t>
            </a:r>
            <a:r>
              <a:rPr lang="en-US" altLang="ko-KR" dirty="0"/>
              <a:t>, </a:t>
            </a:r>
            <a:r>
              <a:rPr lang="ko-KR" altLang="en-US" dirty="0"/>
              <a:t>영화</a:t>
            </a:r>
            <a:r>
              <a:rPr lang="en-US" altLang="ko-KR" dirty="0"/>
              <a:t>, </a:t>
            </a:r>
            <a:r>
              <a:rPr lang="ko-KR" altLang="en-US" dirty="0"/>
              <a:t>방송</a:t>
            </a:r>
            <a:r>
              <a:rPr lang="en-US" altLang="ko-KR" dirty="0"/>
              <a:t>, </a:t>
            </a:r>
            <a:r>
              <a:rPr lang="ko-KR" altLang="en-US" dirty="0"/>
              <a:t>애니메이션 등 타 산업 간 연계성이 높음 </a:t>
            </a:r>
            <a:r>
              <a:rPr lang="en-US" altLang="ko-KR" dirty="0"/>
              <a:t>(</a:t>
            </a:r>
            <a:r>
              <a:rPr lang="ko-KR" altLang="en-US" dirty="0"/>
              <a:t>대표적인 예시</a:t>
            </a:r>
            <a:r>
              <a:rPr lang="en-US" altLang="ko-KR" dirty="0"/>
              <a:t>: </a:t>
            </a:r>
            <a:r>
              <a:rPr lang="ko-KR" altLang="en-US" dirty="0"/>
              <a:t>포켓몬스터</a:t>
            </a:r>
            <a:r>
              <a:rPr lang="en-US" altLang="ko-KR" dirty="0"/>
              <a:t>, </a:t>
            </a:r>
            <a:r>
              <a:rPr lang="ko-KR" altLang="en-US" dirty="0" err="1"/>
              <a:t>디지몬어드벤처</a:t>
            </a:r>
            <a:r>
              <a:rPr lang="ko-KR" altLang="en-US" dirty="0"/>
              <a:t> 등</a:t>
            </a:r>
            <a:r>
              <a:rPr lang="en-US" altLang="ko-KR" dirty="0"/>
              <a:t>) </a:t>
            </a:r>
            <a:r>
              <a:rPr lang="ko-KR" altLang="en-US" dirty="0"/>
              <a:t> 게임 </a:t>
            </a:r>
            <a:r>
              <a:rPr lang="en-US" altLang="ko-KR" dirty="0"/>
              <a:t>IP(</a:t>
            </a:r>
            <a:r>
              <a:rPr lang="ko-KR" altLang="en-US" dirty="0"/>
              <a:t>지식재산권</a:t>
            </a:r>
            <a:r>
              <a:rPr lang="en-US" altLang="ko-KR" dirty="0"/>
              <a:t>)</a:t>
            </a:r>
            <a:r>
              <a:rPr lang="ko-KR" altLang="en-US" dirty="0"/>
              <a:t>를 활용하여 캐릭터 유통사업을 포함해 웹툰</a:t>
            </a:r>
            <a:r>
              <a:rPr lang="en-US" altLang="ko-KR" dirty="0"/>
              <a:t>, </a:t>
            </a:r>
            <a:r>
              <a:rPr lang="ko-KR" altLang="en-US" dirty="0"/>
              <a:t>애니메이션 등 다양한 산업으로 확장이 가능함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수출주도형 사업 </a:t>
            </a:r>
            <a:r>
              <a:rPr lang="en-US" altLang="ko-KR" dirty="0"/>
              <a:t>: </a:t>
            </a:r>
            <a:r>
              <a:rPr lang="ko-KR" altLang="en-US" dirty="0"/>
              <a:t>전통적인 제조업과는 달리 재고 자산이 없어 원자재 가격상승</a:t>
            </a:r>
            <a:r>
              <a:rPr lang="en-US" altLang="ko-KR" dirty="0"/>
              <a:t>, </a:t>
            </a:r>
            <a:r>
              <a:rPr lang="ko-KR" altLang="en-US" dirty="0"/>
              <a:t>대외 경제 상황 등에 크게 영향을 받지 않음  다 른 문 화 콘텐츠보다 언 어 나 문화적 장벽이 상대적으로 낮아</a:t>
            </a:r>
            <a:r>
              <a:rPr lang="en-US" altLang="ko-KR" dirty="0"/>
              <a:t>, </a:t>
            </a:r>
            <a:r>
              <a:rPr lang="ko-KR" altLang="en-US" dirty="0"/>
              <a:t>해외 수출 시장에서 경쟁력이 있음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대표적인 고위험</a:t>
            </a:r>
            <a:r>
              <a:rPr lang="en-US" altLang="ko-KR" dirty="0"/>
              <a:t>-</a:t>
            </a:r>
            <a:r>
              <a:rPr lang="ko-KR" altLang="en-US" dirty="0"/>
              <a:t>고수익 산업으로 게임 개발에 높은 연구개발비가 들 며 투자여력이 </a:t>
            </a:r>
            <a:r>
              <a:rPr lang="ko-KR" altLang="en-US" dirty="0" err="1"/>
              <a:t>있</a:t>
            </a:r>
            <a:r>
              <a:rPr lang="ko-KR" altLang="en-US" dirty="0"/>
              <a:t> 는 대 형 게임사를 중심으로 시장이 재편되고 있음  게 임 상용화에 성공할 경 우 </a:t>
            </a:r>
            <a:r>
              <a:rPr lang="en-US" altLang="ko-KR" dirty="0"/>
              <a:t>, </a:t>
            </a:r>
            <a:r>
              <a:rPr lang="ko-KR" altLang="en-US" dirty="0"/>
              <a:t>수확체증의 효과가 발생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신기술 발전에 기여 </a:t>
            </a:r>
            <a:r>
              <a:rPr lang="en-US" altLang="ko-KR" dirty="0"/>
              <a:t>: </a:t>
            </a:r>
            <a:r>
              <a:rPr lang="ko-KR" altLang="en-US" dirty="0"/>
              <a:t>정보통신기술 </a:t>
            </a:r>
            <a:r>
              <a:rPr lang="en-US" altLang="ko-KR" dirty="0"/>
              <a:t>, VR( </a:t>
            </a:r>
            <a:r>
              <a:rPr lang="ko-KR" altLang="en-US" dirty="0"/>
              <a:t>가상현실 </a:t>
            </a:r>
            <a:r>
              <a:rPr lang="en-US" altLang="ko-KR" dirty="0"/>
              <a:t>)∙ AR( </a:t>
            </a:r>
            <a:r>
              <a:rPr lang="ko-KR" altLang="en-US" dirty="0"/>
              <a:t>증강현실 </a:t>
            </a:r>
            <a:r>
              <a:rPr lang="en-US" altLang="ko-KR" dirty="0"/>
              <a:t>), AI( </a:t>
            </a:r>
            <a:r>
              <a:rPr lang="ko-KR" altLang="en-US" dirty="0"/>
              <a:t>인공지능 </a:t>
            </a:r>
            <a:r>
              <a:rPr lang="en-US" altLang="ko-KR" dirty="0"/>
              <a:t>) </a:t>
            </a:r>
            <a:r>
              <a:rPr lang="ko-KR" altLang="en-US" dirty="0"/>
              <a:t>등 신기술 발전에 기여함  게임사들은 게임에 접목 가능한 </a:t>
            </a:r>
            <a:r>
              <a:rPr lang="en-US" altLang="ko-KR" dirty="0"/>
              <a:t>AI </a:t>
            </a:r>
            <a:r>
              <a:rPr lang="ko-KR" altLang="en-US" dirty="0"/>
              <a:t>원천기술 </a:t>
            </a:r>
            <a:r>
              <a:rPr lang="en-US" altLang="ko-KR" dirty="0"/>
              <a:t>, VR∙AR, </a:t>
            </a:r>
            <a:r>
              <a:rPr lang="ko-KR" altLang="en-US" dirty="0"/>
              <a:t>블록체인 등 신기술에 투자하고 있음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규제에 직접 영향을 받음 </a:t>
            </a:r>
            <a:r>
              <a:rPr lang="en-US" altLang="ko-KR" dirty="0"/>
              <a:t>: </a:t>
            </a:r>
            <a:r>
              <a:rPr lang="ko-KR" altLang="en-US" dirty="0"/>
              <a:t> 게 임 산업은 대표적인 규 제 산업으로</a:t>
            </a:r>
            <a:r>
              <a:rPr lang="en-US" altLang="ko-KR" dirty="0"/>
              <a:t>, </a:t>
            </a:r>
            <a:r>
              <a:rPr lang="ko-KR" altLang="en-US" dirty="0"/>
              <a:t>크게 게임물의 내용에 관한 등급분류 규제와 게임 이용에 관한 규제가 있음  정부의 </a:t>
            </a:r>
            <a:r>
              <a:rPr lang="ko-KR" altLang="en-US" dirty="0" err="1"/>
              <a:t>법∙제도에</a:t>
            </a:r>
            <a:r>
              <a:rPr lang="ko-KR" altLang="en-US" dirty="0"/>
              <a:t> 의해 직접적인 영향을 받음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9333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모바일은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원작 지식재산권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(IP) 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기반으로 제작한 모바일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다중접속역할수행게임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(MMORPG)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PC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게임에 버금가는 수준의 그래픽으로 출시 전부터 화제를 모은 바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사전예약 건수는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리니지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레볼루션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뛰어넘는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이상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시간만에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다운로드를 달성했다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출시 직후부터 매출 차트에서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리니지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이은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위를 꿰찬 이후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밖으로 밀려난 적이 없다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해외에서도 흥행에 성공했다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대만 시장 출시 직전 사전예약 건수는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279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만건으로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대만 신기록을 세웠고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흥행 직후 양대 마켓 인기 순위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위를 차지한 바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매출 순위 역시 출시직후부터 현재까지 차트 최상위권을 유지 중이다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인기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온라인게임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모바일로 이식한 게임이다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온라인은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출시 이후 전 세계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개국에서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만명에 달하는 유저들에게 사랑을 받으며 연간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억원에 가까운 매출액을 거두고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중소게임개발사였던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인기에 힘입어 지난해 코스닥 상장 후 시가총액이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조원대로 올라섰다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dirty="0"/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(263750)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모바일’과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온라인’이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오는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일까지 대만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타이베이시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국제무역센터에서 열리는 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타이베이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(TGS)’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각각 ‘게임 스타 어워드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(Game Star Award)’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부문 은상과 모바일 부문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인기상을 수상했다고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밝혔다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버전 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온라인’은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해외 서비스 확대로 높은 성과를 얻고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발표된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실적자료에 따르면 전분기 대비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온라인 매출이 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억으로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증가했고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온라인 매출의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해외에서 발생하고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온라인은 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한국 출시 이후 현재까지 총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명의 누적 가입자 수를 보유하고 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 중 과반수 이상인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명이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일까지 가입한 회원수다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다가오는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글로벌 진출을 통해 실적 개선이 기대되고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부진한 성적을 거두었지만 초기에 글로벌 시장에 눈을 돌린 전략은 적중했다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대만 및 동남아 지역에서 성공적으로 서비스를 진행했고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북미와 유럽 지역에서 흥행하며 게임의 우수성이 인정받았다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모바일은 일본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동남아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유럽에 내년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분기와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분기에 출시가 예정돼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북미와 유럽에서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높은 인기와 국내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대만에서 검증된 모바일 버전의 완성도를 고려한다면 흥행 가능성이 높다는 것이 시장의 예상이다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내로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XBOX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시장에 진출 또한 앞두고 있어 다양한 게임 플랫폼에서의 성공 여부도 관심을 받고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534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플랫폼에서 성공을 이룬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MMORPG 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올해 콘솔 시장에서도 승부수를 띄운다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좋은 게임이라도 다양한 플랫폼에서 성공하기란 굉장히 힘든 일이다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및 모바일 플랫폼으로 출시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국내외에서 흥행을 이끌며 좋은 성적을 낸 바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버전 성공에 힘입어 출시한 모바일 버전은 지난해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분까지 누적 매출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천억 원을 돌파하며 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어떤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플랫폼에서든지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최고의 평가를 받을 수 있다는 가능성을 보여줬고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오는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콘솔 버전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(Xbox One)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유럽에 출시해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우수성을 다시 한번 보여줄 계획이다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콘솔 버전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및 모바일 버전처럼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자체 엔진을 사용해 최상의 퀄리티를 보여줄 것이고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온라인에서 즐기던 콘텐츠 모두가 게임 내 구현돼 원작 고유의 재미를 그대로 느낄 수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콘솔 버전의 경우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4K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화질과 최적화된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이용자 인터페이스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등을 구현했고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그래픽 및 사운드가 대폭 강화된 리마스터 버전을 베이스로 게임이 만들어졌다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ko-KR" altLang="en-US" dirty="0"/>
            </a:b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 콘솔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(Xbox)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버전이 오는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 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 시장에 출격한다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콘솔 게임이 강세인 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유럽은 중국 게임 시장만큼이나 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빅마켓’으로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꼽힌다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비롯한 국내 게임사들은 글로벌 시장에서 콘솔 게임을 먹거리로 보고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서구 시장 공략을 준비하고 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 게임업계에 따르면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현지시각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 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 시장에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콘솔 버전을 출시한다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지난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일부터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콘솔 버전의 사전 주문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(Pre-order)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 진행하고 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콘솔 버전은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종의 패키지로 구분돼 현지에서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29~39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달러 가격에 판매된다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콘솔 버전은 올해 첫 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 시장에 진출하는 국산 콘솔 게임이 될 전망이다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유럽을 시작으로 글로벌 시장에서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콘솔 서비스를 순차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확대해나갈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계획이다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4983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IP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성장 및 신성장동력 확보 등을 통해 매출액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1,170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영업이익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원을 기록했다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역대 최대 실적</a:t>
            </a:r>
            <a:endParaRPr lang="en-US" altLang="ko-K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회사는 온라인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플랫폼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IP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확장을 시도했다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온라인의 경우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진행한 그래픽 및 사운드 리마스터를 전 국가 동시 적용했다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일본을 비롯해 한국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유럽 등 유저 지표가 전반적으로 증가했다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더불어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펄어비스는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이브 온라인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개발사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CCP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게임즈 인수를 발표하기도 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회사는 주식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인수하며 경영권을 확보했다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회사는 해외 시장 직접 서비스를 위해 일본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 법인도 설립했다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확장 꾸준히 시도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개발력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포트폴리오 위해 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CCP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게임즈 인수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53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보통 게임의 개발은 ‘게임엔진’ 이라는 뼈대를 최우선적으로 개발한 이후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각종 리소스를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붙여나가면서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완성해나가기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때문에 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게임엔진’은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그만큼 개발에 있어 중요한 요소라고 할 수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게임엔진은 개발사에서 자체적으로 개발하는 경우도 많지만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시장에 나와있는 상용엔진을 구매하는 경우도 많다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상용 엔진을 구매해서 사용한다면 그만큼 개발기간을 단축할 수 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엔진이 보증하는 최소한의 시각적인 품질을 구현할 수 있다는 이점이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다만 개발자가 직접 엔진을 만드는 것이 아니기 때문에 엔진의 커스터마이징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(Customizing)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등에 있어 오히려 시간과 자본이 더 들어가는 경우도 많다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네이버 지식백과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게임엔진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[Game Engine] 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게임용어사전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용어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2013. 12. 12.)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특화된 자체 게임엔진</a:t>
            </a:r>
            <a:r>
              <a:rPr lang="en-US" altLang="ko-KR" dirty="0"/>
              <a:t>(Black Desert Engine)</a:t>
            </a:r>
          </a:p>
          <a:p>
            <a:r>
              <a:rPr lang="en-US" altLang="ko-KR" dirty="0"/>
              <a:t>'</a:t>
            </a:r>
            <a:r>
              <a:rPr lang="ko-KR" altLang="en-US" dirty="0" err="1"/>
              <a:t>검은사막</a:t>
            </a:r>
            <a:r>
              <a:rPr lang="en-US" altLang="ko-KR" dirty="0"/>
              <a:t>'</a:t>
            </a:r>
            <a:r>
              <a:rPr lang="ko-KR" altLang="en-US" dirty="0"/>
              <a:t>은 </a:t>
            </a:r>
            <a:r>
              <a:rPr lang="ko-KR" altLang="en-US" dirty="0" err="1"/>
              <a:t>언리얼</a:t>
            </a:r>
            <a:r>
              <a:rPr lang="en-US" altLang="ko-KR" dirty="0"/>
              <a:t>, </a:t>
            </a:r>
            <a:r>
              <a:rPr lang="ko-KR" altLang="en-US" dirty="0"/>
              <a:t>유니티 등 상용화 엔진이 아닌 자체 개발한 엔진으로 제작되었습니다</a:t>
            </a:r>
            <a:r>
              <a:rPr lang="en-US" altLang="ko-KR" dirty="0"/>
              <a:t>. </a:t>
            </a:r>
            <a:r>
              <a:rPr lang="ko-KR" altLang="en-US" dirty="0"/>
              <a:t>당사는 게임 개발에 앞서 당사가 추구하는 게임성을 가장 잘 살릴 수 있도록 </a:t>
            </a:r>
            <a:r>
              <a:rPr lang="en-US" altLang="ko-KR" dirty="0"/>
              <a:t>2</a:t>
            </a:r>
            <a:r>
              <a:rPr lang="ko-KR" altLang="en-US" dirty="0"/>
              <a:t>년에 가까운 시간을 들여 게임엔진부터 개발하였습니다</a:t>
            </a:r>
            <a:r>
              <a:rPr lang="en-US" altLang="ko-KR" dirty="0"/>
              <a:t>. </a:t>
            </a:r>
            <a:r>
              <a:rPr lang="ko-KR" altLang="en-US" dirty="0"/>
              <a:t>자체 게임 엔진을 사용할 경우 예상되는 장점은 다음과 같습니다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① High-Quality</a:t>
            </a:r>
            <a:r>
              <a:rPr lang="ko-KR" altLang="en-US" dirty="0"/>
              <a:t>의 게임개발 가능</a:t>
            </a:r>
          </a:p>
          <a:p>
            <a:r>
              <a:rPr lang="ko-KR" altLang="en-US" dirty="0"/>
              <a:t>② 예측가능한 비용구조</a:t>
            </a:r>
          </a:p>
          <a:p>
            <a:r>
              <a:rPr lang="ko-KR" altLang="en-US" dirty="0"/>
              <a:t>③ 빠르고 효율적인 개발속도</a:t>
            </a:r>
          </a:p>
          <a:p>
            <a:r>
              <a:rPr lang="ko-KR" altLang="en-US" dirty="0"/>
              <a:t>④ 대규모 업데이트 가능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16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여전히 뜨거운 감자다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도입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지났고 헌법재판소 합헌 판결까지 있었는데도 그렇다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업계에서는 청소년보호법과 게임법으로 나눠진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중복 규제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세계적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추세와도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맞지 않는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갈라파고스 규제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국제적 흐름을 따라가지 못하는 규제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문제제기를 하고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한국경제연구원은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규제의 경제적 효과분석’ 보고서를 통해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원의 내수시장이 위축됐다고 밝혔다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게임을 문화의 일환으로 취급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적극 장려하는 선진국의 추세와 동떨어져 있어 게임산업의 경쟁력을 갉아먹고 있다고 주장한다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 국내 게임산업 수출 규모는 연평균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 성장했지만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도입된 이후에는 성장이 주춤한 상황이다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 참조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한때 세계시장 점유율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위를 차지하던 우리 게임산업이 중국에게 선두권을 내주고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기준 시장 점유율이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21.3%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머물고 있는 이유 역시 이같은 게임 산업 규제에서 기인한 것이라는 지적이다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인터넷 게임 과몰입에 대한 과학적 논증이 부족한 상태에서 섣부르게 정책이 추진됐다는 주장도 끊이지 않고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게임업계 관계자는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강제적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기본권 침해 논란이 지속적으로 제기되고 있고 중국과 태국 등에서는 이미 실효성이 없는 제도로 평가되고 있어 제도 폐지를 적극 검토해야한다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폐지될 경우 위축된 게임시장이 활기를 띌 것이며 산업 발전으로 청년고용 등 일자리 창출 효과를 볼 수 있을 것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말했다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28600" indent="-228600">
              <a:buAutoNum type="arabicPeriod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시행과 동시에 헌법 소원을 제기했지만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합헌 결정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합헌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위헌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내려졌다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헌법재판소는 당시 결정문을 통해 ‘게임제공 금지조항은 청소년의 건전한 성장과 발달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인터넷 게임 중독을 예방하려는 것으로 입법 목적이 정당하고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미만 청소년에게 인터넷 게임의 제공을 일률적으로 금지하는 것은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적절하다’고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밝혔다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업계에서는 이 규제가 한국에만 있는 갈라파고스 규제로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게임산업의 발전을 저해한다고 지적한다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 한 관계자는 “스팀 등 해외 플랫폼을 이용해 게임하면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적용받지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않는다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 업체 보호는 못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할망정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해외 업체에만 기회를 주는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제도”라고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비판했다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해당 규제 시행 이후 한국 게임산업의 성장률은 급전직하했다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한국콘텐츠진흥원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집계에 따르면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게임시장 성장률은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18.5%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높았다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해당 조치가 내려진 이후 성장률은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대로 뚝 떨어졌다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 성장률은 대체로 하락세였다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삼정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KPMG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지난해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발표한 ‘게임산업을 둘러싼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변화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리포트’에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따르면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2012~2016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연평균 성장률은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6.9%. 2017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6.2%, 2018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4.4%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빠르게 감소했다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28600" indent="-228600">
              <a:buAutoNum type="arabicPeriod"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물론 한국 외에 비슷한 방식의 청소년 게임 규제를 시행하는 나라는 몇몇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대부분 게임개발국이 아니며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수출입 수지를 위해 만든 규제이거나 실효가 없다는 이유로 금방 없앴다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규제를 유지하는 나라는 한국과 베트남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베트남은 한국보다 빠른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월부터 게임시간 제한책을 내놓았다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밤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날 오전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 온라인 게임이 제한된다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베트남은 게임을 만들기보다 수입하는 국가라 자국시장 방어 정책으로 보인다는 것이 업계의 중론이다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실효성도 크지 않은 것으로 보인다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호찌민에서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대학에 다니는 베트남인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A(22)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씨는 “밤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시가 넘어도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불법영업하는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많다”고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밝혔다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중국도 곧 유사한 규제를 시작할 것으로 보인다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 관계자는 “한국처럼 게임시간 제한 규제를 둔 나라는 베트남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 같은 사회주의국가밖에 없다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게다가 이들 국가는 게임업계 후발주자라 시간 제한 규제를 통해 해외 게임 선진국의 시장 진입을 막을 수 있다”고 말했다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eriod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주무부서인 여성가족부는 청소년 게임 제한을 모바일 게임으로 확대할 예정이다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여성가족부는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년마다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적용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대상을 새로 지정한다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모바일 게임 규제 적용이 유예됐다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게임에만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셧다운제를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적용하고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심사에서는 유예가 어려울 수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여성가족부도 지난해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월부터 다수의 언론 인터뷰를 통해 “모바일 게임이 규제에 포함될 개연성은 열려 있다”고 밝혀왔다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콘솔 게임시장을 합한 것보다 모바일 게임시장이 더 커졌으니 정부가 모바일시장까지 규제 범위를 넓히려 드는 것은 일견 당연하다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집계에 따르면 지난해 글로벌 게임시장 규모는 총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달러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중 모바일 게임시장의 규모는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달러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8700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전체 시장 규모의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달한다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28600" indent="-228600">
              <a:buAutoNum type="arabicPeriod"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이용시간 조치 외에도 온라인 게임 결제 한도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성인은 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청소년은 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원만 온라인 게임 내 결제 가능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게임 관련 규제는 많다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업계에서는 게임을 일종의 죄악으로 보는 편견이 가장 큰 문제라고 입을 모은다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 관계자는 “게임산업은 국내 개발 콘텐츠 수출액의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상회할 정도로 큰 시장이지만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여전히 게임이라는 콘텐츠 자체에 대한 인식이 나쁘다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때문에 계속 규제 대상이 돼 새로운 콘텐츠 개발이나 시장 성장의 걸림돌이 되고 있다”고 말했다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06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게임의 가장 주요한 특징 중 하나 </a:t>
            </a:r>
            <a:r>
              <a:rPr lang="en-US" altLang="ko-KR" dirty="0"/>
              <a:t>: </a:t>
            </a:r>
            <a:r>
              <a:rPr lang="ko-KR" altLang="en-US" dirty="0"/>
              <a:t>유행성 </a:t>
            </a:r>
            <a:r>
              <a:rPr lang="en-US" altLang="ko-KR" dirty="0"/>
              <a:t>(</a:t>
            </a:r>
            <a:r>
              <a:rPr lang="ko-KR" altLang="en-US" dirty="0"/>
              <a:t>혹은 </a:t>
            </a:r>
            <a:r>
              <a:rPr lang="ko-KR" altLang="en-US" dirty="0" err="1"/>
              <a:t>집단성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내 주위에 하는 사람이 생기면 나도 관심을 가지며 하나 둘 따라하게 되고</a:t>
            </a:r>
            <a:r>
              <a:rPr lang="en-US" altLang="ko-KR" dirty="0"/>
              <a:t>, </a:t>
            </a:r>
            <a:r>
              <a:rPr lang="ko-KR" altLang="en-US" dirty="0"/>
              <a:t>그게 유행을 형성하게 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일단 게임을 시작하게 만들게 끔 게임의 흥미로움도 중요하지만</a:t>
            </a:r>
            <a:r>
              <a:rPr lang="en-US" altLang="ko-KR" dirty="0"/>
              <a:t>, </a:t>
            </a:r>
            <a:r>
              <a:rPr lang="ko-KR" altLang="en-US" dirty="0"/>
              <a:t>게임에 대한 참여를 지속시키기 위해서는 그 안에서 사회를 형성하게 끔 해야함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(</a:t>
            </a:r>
            <a:r>
              <a:rPr lang="ko-KR" altLang="en-US" dirty="0"/>
              <a:t>퀘스트</a:t>
            </a:r>
            <a:r>
              <a:rPr lang="en-US" altLang="ko-KR" dirty="0"/>
              <a:t>, </a:t>
            </a:r>
            <a:r>
              <a:rPr lang="ko-KR" altLang="en-US" dirty="0"/>
              <a:t>혹은 게임의 방식</a:t>
            </a:r>
            <a:r>
              <a:rPr lang="en-US" altLang="ko-KR" dirty="0"/>
              <a:t>(MMORPG</a:t>
            </a:r>
            <a:r>
              <a:rPr lang="ko-KR" altLang="en-US" dirty="0"/>
              <a:t>형 게임</a:t>
            </a:r>
            <a:r>
              <a:rPr lang="en-US" altLang="ko-KR" dirty="0"/>
              <a:t>)</a:t>
            </a:r>
            <a:r>
              <a:rPr lang="ko-KR" altLang="en-US" dirty="0"/>
              <a:t> 등을 통하여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05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1" hangingPunct="1"/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기반</a:t>
            </a:r>
          </a:p>
          <a:p>
            <a:pPr rtl="0" eaLnBrk="1" fontAlgn="ctr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게임</a:t>
            </a:r>
          </a:p>
          <a:p>
            <a:pPr rtl="0" eaLnBrk="1" fontAlgn="ctr" latinLnBrk="1" hangingPunct="1"/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(PC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온라인게임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통신망 네트워크를 통해 서버에 접속하여 타인과 함께 진행하는 게임을 의미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오버워치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리니지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1" hangingPunct="1"/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리그오브레전드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1" hangingPunct="1"/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게임</a:t>
            </a:r>
          </a:p>
          <a:p>
            <a:pPr rtl="0" eaLnBrk="1" fontAlgn="ctr" latinLnBrk="1" hangingPunct="1"/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(PC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용 패키지 게임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1" hangingPunct="1"/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CD, DVD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저장매체에 수록되어 유통되거나 온라인 소프트웨어 유통망인 스팀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(Steam)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오리진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(Origin)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통해 개인 라이브러리에 다운로드 받아 진행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스타크래프트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디아블로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심즈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게임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 폰 등 모바일 기기를 이용한 게임으로 어플리케이션을 다운받아 이용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리니지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M, 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검은사막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모두의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마블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콘솔 게임</a:t>
            </a:r>
          </a:p>
          <a:p>
            <a:pPr rtl="0" eaLnBrk="1" fontAlgn="t" latinLnBrk="1" hangingPunct="1"/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모니터에 게임 전용기기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(PS, Xbox, Wii, Nintendo Switch)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연결하여 이용하는 게임으로 게임조작을 위해 조이스틱이나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조이패드를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갓오브워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언차티드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GTA,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젤다의</a:t>
            </a:r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전설 </a:t>
            </a:r>
          </a:p>
          <a:p>
            <a:pPr rtl="0" eaLnBrk="1" fontAlgn="ctr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아케이드 게임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오락실과 같은 게임장에서 이용하는 게임으로 조이스틱을 이용하거나 체감형으로 진행 </a:t>
            </a:r>
          </a:p>
          <a:p>
            <a:pPr rtl="0" eaLnBrk="1" fontAlgn="t" latinLnBrk="1" hangingPunct="1"/>
            <a:r>
              <a:rPr lang="ko-KR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철권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하우스오브더데드</a:t>
            </a:r>
            <a:endParaRPr lang="ko-KR" altLang="ko-K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027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/>
              <a:t>게임 산업은 </a:t>
            </a:r>
            <a:r>
              <a:rPr lang="ko-KR" altLang="en-US" dirty="0" err="1"/>
              <a:t>게임물</a:t>
            </a:r>
            <a:r>
              <a:rPr lang="ko-KR" altLang="en-US" dirty="0"/>
              <a:t> 또는 게임 상품</a:t>
            </a:r>
            <a:r>
              <a:rPr lang="en-US" altLang="ko-KR" dirty="0"/>
              <a:t>(</a:t>
            </a:r>
            <a:r>
              <a:rPr lang="ko-KR" altLang="en-US" dirty="0"/>
              <a:t>게임물을 이용해 경제적 부가가치를 창출하는 </a:t>
            </a:r>
            <a:r>
              <a:rPr lang="ko-KR" altLang="en-US" dirty="0" err="1"/>
              <a:t>유∙무형의</a:t>
            </a:r>
            <a:r>
              <a:rPr lang="ko-KR" altLang="en-US" dirty="0"/>
              <a:t> </a:t>
            </a:r>
            <a:r>
              <a:rPr lang="ko-KR" altLang="en-US" dirty="0" err="1"/>
              <a:t>재화∙서비스</a:t>
            </a:r>
            <a:r>
              <a:rPr lang="en-US" altLang="ko-KR" dirty="0"/>
              <a:t>)</a:t>
            </a:r>
            <a:r>
              <a:rPr lang="ko-KR" altLang="en-US" dirty="0"/>
              <a:t>의 </a:t>
            </a:r>
            <a:r>
              <a:rPr lang="ko-KR" altLang="en-US" dirty="0" err="1"/>
              <a:t>기획∙제작∙유통</a:t>
            </a:r>
            <a:r>
              <a:rPr lang="ko-KR" altLang="en-US" dirty="0"/>
              <a:t> 및 이에 관한 서비스와 관련된 산업을 의미한다</a:t>
            </a:r>
            <a:r>
              <a:rPr lang="en-US" altLang="ko-KR" dirty="0"/>
              <a:t>. </a:t>
            </a:r>
            <a:r>
              <a:rPr lang="ko-KR" altLang="en-US" dirty="0"/>
              <a:t>문화체육관광부의 기준으로</a:t>
            </a:r>
            <a:r>
              <a:rPr lang="en-US" altLang="ko-KR" dirty="0"/>
              <a:t>, </a:t>
            </a:r>
            <a:r>
              <a:rPr lang="ko-KR" altLang="en-US" dirty="0"/>
              <a:t>게임 산업은 게임의 </a:t>
            </a:r>
            <a:r>
              <a:rPr lang="ko-KR" altLang="en-US" dirty="0" err="1"/>
              <a:t>기획∙제작∙유통</a:t>
            </a:r>
            <a:r>
              <a:rPr lang="ko-KR" altLang="en-US" dirty="0"/>
              <a:t> 형태에 따라 크게 </a:t>
            </a:r>
            <a:r>
              <a:rPr lang="en-US" altLang="ko-KR" dirty="0"/>
              <a:t>3</a:t>
            </a:r>
            <a:r>
              <a:rPr lang="ko-KR" altLang="en-US" dirty="0"/>
              <a:t>가지로 분류될 수 있다</a:t>
            </a:r>
            <a:r>
              <a:rPr lang="en-US" altLang="ko-KR" dirty="0"/>
              <a:t>. </a:t>
            </a:r>
            <a:r>
              <a:rPr lang="ko-KR" altLang="en-US" dirty="0"/>
              <a:t>첫째는 게임을 기획하고 개발하고 제작된 게임을 </a:t>
            </a:r>
            <a:r>
              <a:rPr lang="ko-KR" altLang="en-US" dirty="0" err="1"/>
              <a:t>퍼블리싱하는</a:t>
            </a:r>
            <a:r>
              <a:rPr lang="ko-KR" altLang="en-US" dirty="0"/>
              <a:t> ‘게임 제작 및 </a:t>
            </a:r>
            <a:r>
              <a:rPr lang="ko-KR" altLang="en-US" dirty="0" err="1"/>
              <a:t>배급업’이다</a:t>
            </a:r>
            <a:r>
              <a:rPr lang="en-US" altLang="ko-KR" dirty="0"/>
              <a:t>. </a:t>
            </a:r>
            <a:r>
              <a:rPr lang="ko-KR" altLang="en-US" dirty="0" err="1"/>
              <a:t>한국표준산업분류체계</a:t>
            </a:r>
            <a:r>
              <a:rPr lang="en-US" altLang="ko-KR" dirty="0"/>
              <a:t>(KSIC)</a:t>
            </a:r>
            <a:r>
              <a:rPr lang="ko-KR" altLang="en-US" dirty="0"/>
              <a:t>상 ‘게임 소프트웨어 개발 및 </a:t>
            </a:r>
            <a:r>
              <a:rPr lang="ko-KR" altLang="en-US" dirty="0" err="1"/>
              <a:t>공급업’에</a:t>
            </a:r>
            <a:r>
              <a:rPr lang="ko-KR" altLang="en-US" dirty="0"/>
              <a:t> 해당하는 분류가 이에 해당한다고 볼 수 있으며</a:t>
            </a:r>
            <a:r>
              <a:rPr lang="en-US" altLang="ko-KR" dirty="0"/>
              <a:t>, </a:t>
            </a:r>
            <a:r>
              <a:rPr lang="ko-KR" altLang="en-US" dirty="0"/>
              <a:t>본 보고서에서 중점적으로 다룰 게임 개발사 및 퍼블리셔가 여기에 해당한다고 볼 수 있다</a:t>
            </a:r>
            <a:r>
              <a:rPr lang="en-US" altLang="ko-KR" dirty="0"/>
              <a:t>. </a:t>
            </a:r>
            <a:r>
              <a:rPr lang="ko-KR" altLang="en-US" dirty="0"/>
              <a:t>둘째로는 </a:t>
            </a:r>
            <a:r>
              <a:rPr lang="en-US" altLang="ko-KR" dirty="0"/>
              <a:t>PC</a:t>
            </a:r>
            <a:r>
              <a:rPr lang="ko-KR" altLang="en-US" dirty="0"/>
              <a:t>방</a:t>
            </a:r>
            <a:r>
              <a:rPr lang="en-US" altLang="ko-KR" dirty="0"/>
              <a:t>, VR</a:t>
            </a:r>
            <a:r>
              <a:rPr lang="ko-KR" altLang="en-US" dirty="0" err="1"/>
              <a:t>체험방</a:t>
            </a:r>
            <a:r>
              <a:rPr lang="en-US" altLang="ko-KR" dirty="0"/>
              <a:t>, </a:t>
            </a:r>
            <a:r>
              <a:rPr lang="ko-KR" altLang="en-US" dirty="0"/>
              <a:t>전자 게임장과 같은 시설을 운영하는 ‘게임 </a:t>
            </a:r>
            <a:r>
              <a:rPr lang="ko-KR" altLang="en-US" dirty="0" err="1"/>
              <a:t>유통업’이</a:t>
            </a:r>
            <a:r>
              <a:rPr lang="ko-KR" altLang="en-US" dirty="0"/>
              <a:t> 존재한다</a:t>
            </a:r>
            <a:r>
              <a:rPr lang="en-US" altLang="ko-KR" dirty="0"/>
              <a:t>. </a:t>
            </a:r>
            <a:r>
              <a:rPr lang="ko-KR" altLang="en-US" dirty="0"/>
              <a:t>마지막으로 게임 하드웨어 기기 혹은 소프트웨어를 판매하거나</a:t>
            </a:r>
            <a:r>
              <a:rPr lang="en-US" altLang="ko-KR" dirty="0"/>
              <a:t>, </a:t>
            </a:r>
            <a:r>
              <a:rPr lang="ko-KR" altLang="en-US" dirty="0"/>
              <a:t>임대하는 ‘게임 도소매 및 </a:t>
            </a:r>
            <a:r>
              <a:rPr lang="ko-KR" altLang="en-US" dirty="0" err="1"/>
              <a:t>임대업’이</a:t>
            </a:r>
            <a:r>
              <a:rPr lang="ko-KR" altLang="en-US" dirty="0"/>
              <a:t> 존재한다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1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32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/>
              <a:t>최근에는 가치사슬 단계별로 개발사</a:t>
            </a:r>
            <a:r>
              <a:rPr lang="en-US" altLang="ko-KR" dirty="0"/>
              <a:t>, </a:t>
            </a:r>
            <a:r>
              <a:rPr lang="ko-KR" altLang="en-US" dirty="0"/>
              <a:t>퍼블리셔</a:t>
            </a:r>
            <a:r>
              <a:rPr lang="en-US" altLang="ko-KR" dirty="0"/>
              <a:t>, </a:t>
            </a:r>
            <a:r>
              <a:rPr lang="ko-KR" altLang="en-US" dirty="0"/>
              <a:t>플랫폼 운영자가 별도로 존재하기보다는 운영 효율성을 높이기 위해 퍼블리셔가 게임 개발 및 플랫폼 사업자의 역할까지 직접 담당하거나</a:t>
            </a:r>
            <a:r>
              <a:rPr lang="en-US" altLang="ko-KR" dirty="0"/>
              <a:t>, </a:t>
            </a:r>
            <a:r>
              <a:rPr lang="ko-KR" altLang="en-US" dirty="0"/>
              <a:t>개발사가 퍼블리싱 업무까지 직접 수행하는 형태로 발전하고 있다</a:t>
            </a:r>
            <a:r>
              <a:rPr lang="en-US" altLang="ko-KR" dirty="0"/>
              <a:t>. </a:t>
            </a:r>
            <a:r>
              <a:rPr lang="ko-KR" altLang="en-US" dirty="0"/>
              <a:t>게임의 생애주기</a:t>
            </a:r>
            <a:r>
              <a:rPr lang="en-US" altLang="ko-KR" dirty="0"/>
              <a:t>(Product Life Cycle, PLC)</a:t>
            </a:r>
            <a:r>
              <a:rPr lang="ko-KR" altLang="en-US" dirty="0"/>
              <a:t>가 짧아짐에 따라</a:t>
            </a:r>
            <a:r>
              <a:rPr lang="en-US" altLang="ko-KR" dirty="0"/>
              <a:t>, </a:t>
            </a:r>
            <a:r>
              <a:rPr lang="ko-KR" altLang="en-US"/>
              <a:t>퍼블리셔는 개발사와 개발 초기 단계부터 함께 방향성을 설정하며 개발하고 있으며 동시에 자체적인 플랫폼 경쟁력을 확보하기 위해 힘쓰고 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2E93B-2E8E-411D-B662-C622AA9CBCD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060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1F57A158-6DCD-4EE7-80EE-029300CABEB6}"/>
              </a:ext>
            </a:extLst>
          </p:cNvPr>
          <p:cNvSpPr/>
          <p:nvPr userDrawn="1"/>
        </p:nvSpPr>
        <p:spPr>
          <a:xfrm>
            <a:off x="241549" y="350263"/>
            <a:ext cx="1599701" cy="7233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BB7BD3A-8AE2-45EE-AE0F-D2D3BF9CBFBD}"/>
              </a:ext>
            </a:extLst>
          </p:cNvPr>
          <p:cNvSpPr/>
          <p:nvPr userDrawn="1"/>
        </p:nvSpPr>
        <p:spPr>
          <a:xfrm>
            <a:off x="241547" y="350264"/>
            <a:ext cx="138643" cy="13937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6786A-0D12-41EB-A340-0D31D083D9A5}"/>
              </a:ext>
            </a:extLst>
          </p:cNvPr>
          <p:cNvSpPr txBox="1"/>
          <p:nvPr userDrawn="1"/>
        </p:nvSpPr>
        <p:spPr>
          <a:xfrm>
            <a:off x="1980301" y="293114"/>
            <a:ext cx="2941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ABOUT </a:t>
            </a:r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F9074-06F0-4C2C-87A0-224C0D3C9B2A}"/>
              </a:ext>
            </a:extLst>
          </p:cNvPr>
          <p:cNvSpPr txBox="1"/>
          <p:nvPr userDrawn="1"/>
        </p:nvSpPr>
        <p:spPr>
          <a:xfrm>
            <a:off x="350007" y="422475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1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6335B5ED-4988-4890-8E84-7FE727542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0" t="42166" r="42564" b="37500"/>
          <a:stretch/>
        </p:blipFill>
        <p:spPr>
          <a:xfrm>
            <a:off x="4887842" y="377288"/>
            <a:ext cx="274320" cy="334671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D2135A9B-E7DD-4737-B739-9F0136E65393}"/>
              </a:ext>
            </a:extLst>
          </p:cNvPr>
          <p:cNvGrpSpPr/>
          <p:nvPr userDrawn="1"/>
        </p:nvGrpSpPr>
        <p:grpSpPr>
          <a:xfrm>
            <a:off x="8000541" y="174423"/>
            <a:ext cx="3914993" cy="764246"/>
            <a:chOff x="7894941" y="171450"/>
            <a:chExt cx="3914993" cy="764246"/>
          </a:xfrm>
        </p:grpSpPr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8CC8BCB8-8AD9-4DC8-8B0C-8A445CD41597}"/>
                </a:ext>
              </a:extLst>
            </p:cNvPr>
            <p:cNvSpPr/>
            <p:nvPr userDrawn="1"/>
          </p:nvSpPr>
          <p:spPr>
            <a:xfrm>
              <a:off x="10847460" y="179379"/>
              <a:ext cx="937383" cy="574805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116FF2-55D1-4962-B9BF-2AC63B053C87}"/>
                </a:ext>
              </a:extLst>
            </p:cNvPr>
            <p:cNvSpPr txBox="1"/>
            <p:nvPr userDrawn="1"/>
          </p:nvSpPr>
          <p:spPr>
            <a:xfrm>
              <a:off x="10872551" y="357325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4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2EC11C0F-608A-4242-BC71-2E1359B85D3E}"/>
                </a:ext>
              </a:extLst>
            </p:cNvPr>
            <p:cNvSpPr/>
            <p:nvPr userDrawn="1"/>
          </p:nvSpPr>
          <p:spPr>
            <a:xfrm>
              <a:off x="8883759" y="179382"/>
              <a:ext cx="937383" cy="571331"/>
            </a:xfrm>
            <a:custGeom>
              <a:avLst/>
              <a:gdLst>
                <a:gd name="connsiteX0" fmla="*/ 0 w 937383"/>
                <a:gd name="connsiteY0" fmla="*/ 0 h 571331"/>
                <a:gd name="connsiteX1" fmla="*/ 937383 w 937383"/>
                <a:gd name="connsiteY1" fmla="*/ 0 h 571331"/>
                <a:gd name="connsiteX2" fmla="*/ 937383 w 937383"/>
                <a:gd name="connsiteY2" fmla="*/ 415097 h 571331"/>
                <a:gd name="connsiteX3" fmla="*/ 781149 w 937383"/>
                <a:gd name="connsiteY3" fmla="*/ 571331 h 571331"/>
                <a:gd name="connsiteX4" fmla="*/ 156234 w 937383"/>
                <a:gd name="connsiteY4" fmla="*/ 571331 h 571331"/>
                <a:gd name="connsiteX5" fmla="*/ 0 w 937383"/>
                <a:gd name="connsiteY5" fmla="*/ 415097 h 5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571331">
                  <a:moveTo>
                    <a:pt x="0" y="0"/>
                  </a:moveTo>
                  <a:lnTo>
                    <a:pt x="937383" y="0"/>
                  </a:lnTo>
                  <a:lnTo>
                    <a:pt x="937383" y="415097"/>
                  </a:lnTo>
                  <a:cubicBezTo>
                    <a:pt x="937383" y="501383"/>
                    <a:pt x="867435" y="571331"/>
                    <a:pt x="781149" y="571331"/>
                  </a:cubicBezTo>
                  <a:lnTo>
                    <a:pt x="156234" y="571331"/>
                  </a:lnTo>
                  <a:cubicBezTo>
                    <a:pt x="69948" y="571331"/>
                    <a:pt x="0" y="501383"/>
                    <a:pt x="0" y="4150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169BB2-E861-4D00-B463-BE9112FD8A8E}"/>
                </a:ext>
              </a:extLst>
            </p:cNvPr>
            <p:cNvSpPr txBox="1"/>
            <p:nvPr userDrawn="1"/>
          </p:nvSpPr>
          <p:spPr>
            <a:xfrm>
              <a:off x="8866614" y="366651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2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3781234F-910B-4AD4-A915-1A9A1ED391FB}"/>
                </a:ext>
              </a:extLst>
            </p:cNvPr>
            <p:cNvSpPr/>
            <p:nvPr userDrawn="1"/>
          </p:nvSpPr>
          <p:spPr>
            <a:xfrm>
              <a:off x="9859895" y="179381"/>
              <a:ext cx="937383" cy="57480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5C8FF5-76A8-421F-9EA6-2F983B82C8EC}"/>
                </a:ext>
              </a:extLst>
            </p:cNvPr>
            <p:cNvSpPr txBox="1"/>
            <p:nvPr userDrawn="1"/>
          </p:nvSpPr>
          <p:spPr>
            <a:xfrm>
              <a:off x="9884986" y="360624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3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30809C13-8965-4334-9525-DCAD9BCA51A6}"/>
                </a:ext>
              </a:extLst>
            </p:cNvPr>
            <p:cNvSpPr/>
            <p:nvPr userDrawn="1"/>
          </p:nvSpPr>
          <p:spPr>
            <a:xfrm>
              <a:off x="7894941" y="178012"/>
              <a:ext cx="937383" cy="75768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362411-661D-497D-BF34-E7BA616EF9D7}"/>
                </a:ext>
              </a:extLst>
            </p:cNvPr>
            <p:cNvSpPr txBox="1"/>
            <p:nvPr userDrawn="1"/>
          </p:nvSpPr>
          <p:spPr>
            <a:xfrm>
              <a:off x="7931598" y="543504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1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C71A008A-54AF-4359-B1BA-EF2537BF28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8387" r="41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5" r="56386"/>
            <a:stretch/>
          </p:blipFill>
          <p:spPr>
            <a:xfrm>
              <a:off x="8208568" y="171450"/>
              <a:ext cx="337722" cy="45209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0C8D8BC-6954-4B3F-AF46-E8DD75DBC84C}"/>
              </a:ext>
            </a:extLst>
          </p:cNvPr>
          <p:cNvSpPr txBox="1"/>
          <p:nvPr userDrawn="1"/>
        </p:nvSpPr>
        <p:spPr>
          <a:xfrm>
            <a:off x="2013476" y="719267"/>
            <a:ext cx="25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</a:t>
            </a:r>
            <a:endParaRPr lang="ko-KR" altLang="en-US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AFBF6C6-DAA8-46A5-B555-1045DF3F3A09}"/>
              </a:ext>
            </a:extLst>
          </p:cNvPr>
          <p:cNvGrpSpPr/>
          <p:nvPr userDrawn="1"/>
        </p:nvGrpSpPr>
        <p:grpSpPr>
          <a:xfrm>
            <a:off x="240226" y="1007249"/>
            <a:ext cx="5527852" cy="296793"/>
            <a:chOff x="240226" y="1007249"/>
            <a:chExt cx="5527852" cy="296793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B728715-C96F-42A0-BB8C-9AFFA74045D2}"/>
                </a:ext>
              </a:extLst>
            </p:cNvPr>
            <p:cNvSpPr/>
            <p:nvPr userDrawn="1"/>
          </p:nvSpPr>
          <p:spPr>
            <a:xfrm>
              <a:off x="240226" y="1225888"/>
              <a:ext cx="5527528" cy="78154"/>
            </a:xfrm>
            <a:prstGeom prst="rect">
              <a:avLst/>
            </a:prstGeom>
            <a:solidFill>
              <a:srgbClr val="112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C6C21AC-ED31-48AB-923E-1D883AC9DBCF}"/>
                </a:ext>
              </a:extLst>
            </p:cNvPr>
            <p:cNvGrpSpPr/>
            <p:nvPr userDrawn="1"/>
          </p:nvGrpSpPr>
          <p:grpSpPr>
            <a:xfrm>
              <a:off x="5550592" y="1007249"/>
              <a:ext cx="217486" cy="218639"/>
              <a:chOff x="5311443" y="1007249"/>
              <a:chExt cx="217486" cy="218639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A59C4957-01E4-47CB-BBE8-E0B93B558F83}"/>
                  </a:ext>
                </a:extLst>
              </p:cNvPr>
              <p:cNvSpPr/>
              <p:nvPr userDrawn="1"/>
            </p:nvSpPr>
            <p:spPr>
              <a:xfrm>
                <a:off x="5311444" y="1007250"/>
                <a:ext cx="217485" cy="2186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029AD225-AFB3-4214-9822-62A8E7AE0A6D}"/>
                  </a:ext>
                </a:extLst>
              </p:cNvPr>
              <p:cNvSpPr/>
              <p:nvPr userDrawn="1"/>
            </p:nvSpPr>
            <p:spPr>
              <a:xfrm flipH="1">
                <a:off x="5420183" y="1007249"/>
                <a:ext cx="106643" cy="1118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232827B2-5386-4FC9-99FB-32E4E4ECAB99}"/>
                  </a:ext>
                </a:extLst>
              </p:cNvPr>
              <p:cNvSpPr/>
              <p:nvPr userDrawn="1"/>
            </p:nvSpPr>
            <p:spPr>
              <a:xfrm flipH="1">
                <a:off x="5311443" y="1119054"/>
                <a:ext cx="108742" cy="1068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914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AACD68-5575-421D-BCEB-B7CC726B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B225E24-91DA-4427-96B6-77EE4980D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6E812F-F379-4FCE-B7B5-BDC57F7B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E2EE43-0E98-4F83-8B3B-F555955A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FF1FB4-36A7-4941-9ACB-6636250E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603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1D0002F-DD48-4F55-BAE1-1C5F6D5CF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C340CD7-A853-44F0-934F-F2C598722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F2F6D4-85A5-4A83-A2A1-440C15DB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9D17237-7478-410E-95AC-750EDFD6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B59D25-9729-4B7C-B6E1-4FC4B49C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0740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3120F4-B680-405C-8D13-C1FEE22A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04340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9FBE31-1BBE-4ED7-A580-A34750B8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9860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2226A914-EB4B-4023-B9F0-461DB6640491}"/>
              </a:ext>
            </a:extLst>
          </p:cNvPr>
          <p:cNvGrpSpPr/>
          <p:nvPr userDrawn="1"/>
        </p:nvGrpSpPr>
        <p:grpSpPr>
          <a:xfrm>
            <a:off x="241547" y="350263"/>
            <a:ext cx="1599703" cy="723393"/>
            <a:chOff x="241547" y="361693"/>
            <a:chExt cx="1599703" cy="723393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69F0A0F9-D8C5-4187-B795-4A079E25000F}"/>
                </a:ext>
              </a:extLst>
            </p:cNvPr>
            <p:cNvSpPr/>
            <p:nvPr userDrawn="1"/>
          </p:nvSpPr>
          <p:spPr>
            <a:xfrm>
              <a:off x="241549" y="361693"/>
              <a:ext cx="1599701" cy="7233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646AA22-8AA5-4FC4-BDE0-4CCEF2EF9BE9}"/>
                </a:ext>
              </a:extLst>
            </p:cNvPr>
            <p:cNvSpPr/>
            <p:nvPr userDrawn="1"/>
          </p:nvSpPr>
          <p:spPr>
            <a:xfrm>
              <a:off x="241547" y="361694"/>
              <a:ext cx="138643" cy="13937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16EE8B-0A55-499C-B95C-28A507EF9B92}"/>
              </a:ext>
            </a:extLst>
          </p:cNvPr>
          <p:cNvSpPr txBox="1"/>
          <p:nvPr userDrawn="1"/>
        </p:nvSpPr>
        <p:spPr>
          <a:xfrm>
            <a:off x="1991731" y="293114"/>
            <a:ext cx="262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흐름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2A1EF-0F8A-4CCD-A88A-8265DA1AB4B0}"/>
              </a:ext>
            </a:extLst>
          </p:cNvPr>
          <p:cNvSpPr txBox="1"/>
          <p:nvPr userDrawn="1"/>
        </p:nvSpPr>
        <p:spPr>
          <a:xfrm>
            <a:off x="350007" y="422475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2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84AD7BE-F4F7-469D-8F6E-A44B8938F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0" t="42166" r="42564" b="37500"/>
          <a:stretch/>
        </p:blipFill>
        <p:spPr>
          <a:xfrm>
            <a:off x="4611220" y="377288"/>
            <a:ext cx="274320" cy="334671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2C654B92-E349-4A50-BF44-0EC18DECD6D5}"/>
              </a:ext>
            </a:extLst>
          </p:cNvPr>
          <p:cNvGrpSpPr/>
          <p:nvPr userDrawn="1"/>
        </p:nvGrpSpPr>
        <p:grpSpPr>
          <a:xfrm>
            <a:off x="7997941" y="160020"/>
            <a:ext cx="3912632" cy="792258"/>
            <a:chOff x="7929361" y="174102"/>
            <a:chExt cx="3912632" cy="792258"/>
          </a:xfrm>
        </p:grpSpPr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DC48AA94-A56C-4C17-A0B0-ED5F6DF5338E}"/>
                </a:ext>
              </a:extLst>
            </p:cNvPr>
            <p:cNvSpPr/>
            <p:nvPr userDrawn="1"/>
          </p:nvSpPr>
          <p:spPr>
            <a:xfrm>
              <a:off x="8910103" y="201646"/>
              <a:ext cx="937383" cy="75768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4FFA69FC-E91A-4750-AEAC-6224C8ABA8BE}"/>
                </a:ext>
              </a:extLst>
            </p:cNvPr>
            <p:cNvSpPr/>
            <p:nvPr userDrawn="1"/>
          </p:nvSpPr>
          <p:spPr>
            <a:xfrm>
              <a:off x="7929361" y="201646"/>
              <a:ext cx="937383" cy="571331"/>
            </a:xfrm>
            <a:custGeom>
              <a:avLst/>
              <a:gdLst>
                <a:gd name="connsiteX0" fmla="*/ 0 w 937383"/>
                <a:gd name="connsiteY0" fmla="*/ 0 h 571331"/>
                <a:gd name="connsiteX1" fmla="*/ 937383 w 937383"/>
                <a:gd name="connsiteY1" fmla="*/ 0 h 571331"/>
                <a:gd name="connsiteX2" fmla="*/ 937383 w 937383"/>
                <a:gd name="connsiteY2" fmla="*/ 415097 h 571331"/>
                <a:gd name="connsiteX3" fmla="*/ 781149 w 937383"/>
                <a:gd name="connsiteY3" fmla="*/ 571331 h 571331"/>
                <a:gd name="connsiteX4" fmla="*/ 156234 w 937383"/>
                <a:gd name="connsiteY4" fmla="*/ 571331 h 571331"/>
                <a:gd name="connsiteX5" fmla="*/ 0 w 937383"/>
                <a:gd name="connsiteY5" fmla="*/ 415097 h 5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571331">
                  <a:moveTo>
                    <a:pt x="0" y="0"/>
                  </a:moveTo>
                  <a:lnTo>
                    <a:pt x="937383" y="0"/>
                  </a:lnTo>
                  <a:lnTo>
                    <a:pt x="937383" y="415097"/>
                  </a:lnTo>
                  <a:cubicBezTo>
                    <a:pt x="937383" y="501383"/>
                    <a:pt x="867435" y="571331"/>
                    <a:pt x="781149" y="571331"/>
                  </a:cubicBezTo>
                  <a:lnTo>
                    <a:pt x="156234" y="571331"/>
                  </a:lnTo>
                  <a:cubicBezTo>
                    <a:pt x="69948" y="571331"/>
                    <a:pt x="0" y="501383"/>
                    <a:pt x="0" y="4150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46DAB8-C9E5-4446-9960-1F6DFB2D261E}"/>
                </a:ext>
              </a:extLst>
            </p:cNvPr>
            <p:cNvSpPr txBox="1"/>
            <p:nvPr userDrawn="1"/>
          </p:nvSpPr>
          <p:spPr>
            <a:xfrm>
              <a:off x="8921322" y="597028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2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AD2574F-C232-410A-A9EF-78FA73CCF458}"/>
                </a:ext>
              </a:extLst>
            </p:cNvPr>
            <p:cNvSpPr/>
            <p:nvPr userDrawn="1"/>
          </p:nvSpPr>
          <p:spPr>
            <a:xfrm>
              <a:off x="9903384" y="202240"/>
              <a:ext cx="937383" cy="57480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3B4DD6-FA01-4F29-91FB-97AB4673F485}"/>
                </a:ext>
              </a:extLst>
            </p:cNvPr>
            <p:cNvSpPr txBox="1"/>
            <p:nvPr userDrawn="1"/>
          </p:nvSpPr>
          <p:spPr>
            <a:xfrm>
              <a:off x="9917045" y="383483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3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C74C9902-DF63-408C-8D1C-B829933A26B3}"/>
                </a:ext>
              </a:extLst>
            </p:cNvPr>
            <p:cNvSpPr/>
            <p:nvPr userDrawn="1"/>
          </p:nvSpPr>
          <p:spPr>
            <a:xfrm>
              <a:off x="10879519" y="202238"/>
              <a:ext cx="937383" cy="574805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4440DB-7AF2-4EA7-B83C-41FDF03BCB89}"/>
                </a:ext>
              </a:extLst>
            </p:cNvPr>
            <p:cNvSpPr txBox="1"/>
            <p:nvPr userDrawn="1"/>
          </p:nvSpPr>
          <p:spPr>
            <a:xfrm>
              <a:off x="10904610" y="380184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4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BBFD8C-CEF3-435B-9B87-B44525317E0E}"/>
                </a:ext>
              </a:extLst>
            </p:cNvPr>
            <p:cNvSpPr txBox="1"/>
            <p:nvPr userDrawn="1"/>
          </p:nvSpPr>
          <p:spPr>
            <a:xfrm>
              <a:off x="7975519" y="384965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1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15925946-5650-4709-81C1-C2F1E47A09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8387" r="41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5" r="56386"/>
            <a:stretch/>
          </p:blipFill>
          <p:spPr>
            <a:xfrm>
              <a:off x="9204992" y="174102"/>
              <a:ext cx="337722" cy="45209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2966869-2829-4F59-A4CF-F16DBE452350}"/>
              </a:ext>
            </a:extLst>
          </p:cNvPr>
          <p:cNvSpPr txBox="1"/>
          <p:nvPr userDrawn="1"/>
        </p:nvSpPr>
        <p:spPr>
          <a:xfrm>
            <a:off x="2013476" y="719267"/>
            <a:ext cx="25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</a:t>
            </a:r>
            <a:endParaRPr lang="ko-KR" altLang="en-US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0F36B735-849C-4DB2-83CA-6F91BA1C68F9}"/>
              </a:ext>
            </a:extLst>
          </p:cNvPr>
          <p:cNvGrpSpPr/>
          <p:nvPr userDrawn="1"/>
        </p:nvGrpSpPr>
        <p:grpSpPr>
          <a:xfrm>
            <a:off x="240226" y="1007249"/>
            <a:ext cx="5527852" cy="296793"/>
            <a:chOff x="240226" y="1007249"/>
            <a:chExt cx="5527852" cy="296793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B1E54303-7616-4AAC-A79F-7A25C3D61942}"/>
                </a:ext>
              </a:extLst>
            </p:cNvPr>
            <p:cNvSpPr/>
            <p:nvPr userDrawn="1"/>
          </p:nvSpPr>
          <p:spPr>
            <a:xfrm>
              <a:off x="240226" y="1225888"/>
              <a:ext cx="5527528" cy="78154"/>
            </a:xfrm>
            <a:prstGeom prst="rect">
              <a:avLst/>
            </a:prstGeom>
            <a:solidFill>
              <a:srgbClr val="112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0A3AF98A-F465-4D91-AD6B-35302521F306}"/>
                </a:ext>
              </a:extLst>
            </p:cNvPr>
            <p:cNvGrpSpPr/>
            <p:nvPr userDrawn="1"/>
          </p:nvGrpSpPr>
          <p:grpSpPr>
            <a:xfrm>
              <a:off x="5550592" y="1007249"/>
              <a:ext cx="217486" cy="218639"/>
              <a:chOff x="5311443" y="1007249"/>
              <a:chExt cx="217486" cy="218639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3F5287F7-92DB-477D-8BA3-5CEEC0FE9FFC}"/>
                  </a:ext>
                </a:extLst>
              </p:cNvPr>
              <p:cNvSpPr/>
              <p:nvPr userDrawn="1"/>
            </p:nvSpPr>
            <p:spPr>
              <a:xfrm>
                <a:off x="5311444" y="1007250"/>
                <a:ext cx="217485" cy="2186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0C9A56DE-222D-459A-BAAE-14C34C3C4A56}"/>
                  </a:ext>
                </a:extLst>
              </p:cNvPr>
              <p:cNvSpPr/>
              <p:nvPr userDrawn="1"/>
            </p:nvSpPr>
            <p:spPr>
              <a:xfrm flipH="1">
                <a:off x="5420183" y="1007249"/>
                <a:ext cx="106643" cy="1118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99610685-AF1D-401D-B8C2-2AB95F7DA812}"/>
                  </a:ext>
                </a:extLst>
              </p:cNvPr>
              <p:cNvSpPr/>
              <p:nvPr userDrawn="1"/>
            </p:nvSpPr>
            <p:spPr>
              <a:xfrm flipH="1">
                <a:off x="5311443" y="1119054"/>
                <a:ext cx="108742" cy="1068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791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3AFEA569-118B-462C-BF8A-DA435DED85D2}"/>
              </a:ext>
            </a:extLst>
          </p:cNvPr>
          <p:cNvGrpSpPr/>
          <p:nvPr userDrawn="1"/>
        </p:nvGrpSpPr>
        <p:grpSpPr>
          <a:xfrm>
            <a:off x="241547" y="350263"/>
            <a:ext cx="1599703" cy="723393"/>
            <a:chOff x="241547" y="361693"/>
            <a:chExt cx="1599703" cy="723393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79F82A5-2B51-4932-B7B7-2DD4CB869489}"/>
                </a:ext>
              </a:extLst>
            </p:cNvPr>
            <p:cNvSpPr/>
            <p:nvPr userDrawn="1"/>
          </p:nvSpPr>
          <p:spPr>
            <a:xfrm>
              <a:off x="241549" y="361693"/>
              <a:ext cx="1599701" cy="7233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ECD9A491-8A52-4BC7-B799-C09A62B1800C}"/>
                </a:ext>
              </a:extLst>
            </p:cNvPr>
            <p:cNvSpPr/>
            <p:nvPr userDrawn="1"/>
          </p:nvSpPr>
          <p:spPr>
            <a:xfrm>
              <a:off x="241547" y="361694"/>
              <a:ext cx="138643" cy="13937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A7CBEB-852F-4A8E-8396-5222D395E541}"/>
              </a:ext>
            </a:extLst>
          </p:cNvPr>
          <p:cNvSpPr txBox="1"/>
          <p:nvPr userDrawn="1"/>
        </p:nvSpPr>
        <p:spPr>
          <a:xfrm>
            <a:off x="1991731" y="293114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동향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DA81D-F48A-47A5-9731-0FC0ED9421E4}"/>
              </a:ext>
            </a:extLst>
          </p:cNvPr>
          <p:cNvSpPr txBox="1"/>
          <p:nvPr userDrawn="1"/>
        </p:nvSpPr>
        <p:spPr>
          <a:xfrm>
            <a:off x="350007" y="422475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3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A05E056-C465-44D7-B651-EFC0F8E28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0" t="42166" r="42564" b="37500"/>
          <a:stretch/>
        </p:blipFill>
        <p:spPr>
          <a:xfrm>
            <a:off x="4622650" y="377288"/>
            <a:ext cx="274320" cy="3346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DBE695-FEAA-4D3E-B595-9E5264DDDB64}"/>
              </a:ext>
            </a:extLst>
          </p:cNvPr>
          <p:cNvSpPr txBox="1"/>
          <p:nvPr userDrawn="1"/>
        </p:nvSpPr>
        <p:spPr>
          <a:xfrm>
            <a:off x="2013476" y="719267"/>
            <a:ext cx="25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</a:t>
            </a:r>
            <a:endParaRPr lang="ko-KR" altLang="en-US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2889E40-ABB9-4F2B-8D51-0B47E4A1FA5E}"/>
              </a:ext>
            </a:extLst>
          </p:cNvPr>
          <p:cNvGrpSpPr/>
          <p:nvPr userDrawn="1"/>
        </p:nvGrpSpPr>
        <p:grpSpPr>
          <a:xfrm>
            <a:off x="8000172" y="141982"/>
            <a:ext cx="3912632" cy="801519"/>
            <a:chOff x="7977312" y="141982"/>
            <a:chExt cx="3912632" cy="801519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90410BC1-0D72-46E6-AAFD-78644586C502}"/>
                </a:ext>
              </a:extLst>
            </p:cNvPr>
            <p:cNvSpPr/>
            <p:nvPr userDrawn="1"/>
          </p:nvSpPr>
          <p:spPr>
            <a:xfrm>
              <a:off x="9940800" y="178787"/>
              <a:ext cx="937383" cy="75768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2A0C41AC-3594-44BA-9509-79589C29B88D}"/>
                </a:ext>
              </a:extLst>
            </p:cNvPr>
            <p:cNvSpPr/>
            <p:nvPr userDrawn="1"/>
          </p:nvSpPr>
          <p:spPr>
            <a:xfrm>
              <a:off x="7977312" y="178787"/>
              <a:ext cx="937383" cy="571331"/>
            </a:xfrm>
            <a:custGeom>
              <a:avLst/>
              <a:gdLst>
                <a:gd name="connsiteX0" fmla="*/ 0 w 937383"/>
                <a:gd name="connsiteY0" fmla="*/ 0 h 571331"/>
                <a:gd name="connsiteX1" fmla="*/ 937383 w 937383"/>
                <a:gd name="connsiteY1" fmla="*/ 0 h 571331"/>
                <a:gd name="connsiteX2" fmla="*/ 937383 w 937383"/>
                <a:gd name="connsiteY2" fmla="*/ 415097 h 571331"/>
                <a:gd name="connsiteX3" fmla="*/ 781149 w 937383"/>
                <a:gd name="connsiteY3" fmla="*/ 571331 h 571331"/>
                <a:gd name="connsiteX4" fmla="*/ 156234 w 937383"/>
                <a:gd name="connsiteY4" fmla="*/ 571331 h 571331"/>
                <a:gd name="connsiteX5" fmla="*/ 0 w 937383"/>
                <a:gd name="connsiteY5" fmla="*/ 415097 h 5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571331">
                  <a:moveTo>
                    <a:pt x="0" y="0"/>
                  </a:moveTo>
                  <a:lnTo>
                    <a:pt x="937383" y="0"/>
                  </a:lnTo>
                  <a:lnTo>
                    <a:pt x="937383" y="415097"/>
                  </a:lnTo>
                  <a:cubicBezTo>
                    <a:pt x="937383" y="501383"/>
                    <a:pt x="867435" y="571331"/>
                    <a:pt x="781149" y="571331"/>
                  </a:cubicBezTo>
                  <a:lnTo>
                    <a:pt x="156234" y="571331"/>
                  </a:lnTo>
                  <a:cubicBezTo>
                    <a:pt x="69948" y="571331"/>
                    <a:pt x="0" y="501383"/>
                    <a:pt x="0" y="4150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A5A516-063B-430F-BFB8-FE9B85AE526E}"/>
                </a:ext>
              </a:extLst>
            </p:cNvPr>
            <p:cNvSpPr txBox="1"/>
            <p:nvPr userDrawn="1"/>
          </p:nvSpPr>
          <p:spPr>
            <a:xfrm>
              <a:off x="8969273" y="574169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2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B3953AEB-BA95-4926-B25C-2D7C8916BFA6}"/>
                </a:ext>
              </a:extLst>
            </p:cNvPr>
            <p:cNvSpPr/>
            <p:nvPr userDrawn="1"/>
          </p:nvSpPr>
          <p:spPr>
            <a:xfrm>
              <a:off x="8956838" y="179381"/>
              <a:ext cx="937383" cy="57480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AD8093-D292-41D8-B763-A125B5E3BB33}"/>
                </a:ext>
              </a:extLst>
            </p:cNvPr>
            <p:cNvSpPr txBox="1"/>
            <p:nvPr userDrawn="1"/>
          </p:nvSpPr>
          <p:spPr>
            <a:xfrm>
              <a:off x="9964996" y="534601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3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61EDA2F6-8FDC-44B8-A3AB-DBDB86B4FB3C}"/>
                </a:ext>
              </a:extLst>
            </p:cNvPr>
            <p:cNvSpPr/>
            <p:nvPr userDrawn="1"/>
          </p:nvSpPr>
          <p:spPr>
            <a:xfrm>
              <a:off x="10927470" y="179379"/>
              <a:ext cx="937383" cy="574805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67EDF9-0CFB-414C-877A-B2AB8C9256B1}"/>
                </a:ext>
              </a:extLst>
            </p:cNvPr>
            <p:cNvSpPr txBox="1"/>
            <p:nvPr userDrawn="1"/>
          </p:nvSpPr>
          <p:spPr>
            <a:xfrm>
              <a:off x="10952561" y="357325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4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A88A95-774E-4F73-90BC-8B36B0EDF19A}"/>
                </a:ext>
              </a:extLst>
            </p:cNvPr>
            <p:cNvSpPr txBox="1"/>
            <p:nvPr userDrawn="1"/>
          </p:nvSpPr>
          <p:spPr>
            <a:xfrm>
              <a:off x="8012040" y="362106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1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AAF67C8A-D4A2-4463-80BA-3FC7173704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8387" r="41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5" r="56386"/>
            <a:stretch/>
          </p:blipFill>
          <p:spPr>
            <a:xfrm>
              <a:off x="10264826" y="141982"/>
              <a:ext cx="337722" cy="45209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D92398-28C0-4297-B715-B7A2A4629CE9}"/>
                </a:ext>
              </a:extLst>
            </p:cNvPr>
            <p:cNvSpPr txBox="1"/>
            <p:nvPr userDrawn="1"/>
          </p:nvSpPr>
          <p:spPr>
            <a:xfrm>
              <a:off x="8974251" y="368027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2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5E53CDB-215B-4FB7-9D10-1E45FECCC749}"/>
              </a:ext>
            </a:extLst>
          </p:cNvPr>
          <p:cNvGrpSpPr/>
          <p:nvPr userDrawn="1"/>
        </p:nvGrpSpPr>
        <p:grpSpPr>
          <a:xfrm>
            <a:off x="240226" y="1007249"/>
            <a:ext cx="5527852" cy="296793"/>
            <a:chOff x="240226" y="1007249"/>
            <a:chExt cx="5527852" cy="296793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C0D7E174-8002-4EAB-898E-CFBA5643D948}"/>
                </a:ext>
              </a:extLst>
            </p:cNvPr>
            <p:cNvSpPr/>
            <p:nvPr userDrawn="1"/>
          </p:nvSpPr>
          <p:spPr>
            <a:xfrm>
              <a:off x="240226" y="1225888"/>
              <a:ext cx="5527528" cy="78154"/>
            </a:xfrm>
            <a:prstGeom prst="rect">
              <a:avLst/>
            </a:prstGeom>
            <a:solidFill>
              <a:srgbClr val="112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79039C28-B1A0-49AE-9C49-AC3610647D6B}"/>
                </a:ext>
              </a:extLst>
            </p:cNvPr>
            <p:cNvGrpSpPr/>
            <p:nvPr userDrawn="1"/>
          </p:nvGrpSpPr>
          <p:grpSpPr>
            <a:xfrm>
              <a:off x="5550592" y="1007249"/>
              <a:ext cx="217486" cy="218639"/>
              <a:chOff x="5311443" y="1007249"/>
              <a:chExt cx="217486" cy="218639"/>
            </a:xfrm>
          </p:grpSpPr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CD57B34D-BA44-4375-86C9-5A6AE74139BB}"/>
                  </a:ext>
                </a:extLst>
              </p:cNvPr>
              <p:cNvSpPr/>
              <p:nvPr userDrawn="1"/>
            </p:nvSpPr>
            <p:spPr>
              <a:xfrm>
                <a:off x="5311444" y="1007250"/>
                <a:ext cx="217485" cy="2186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2231A0C4-D828-48C6-99A1-FFC3677F2B61}"/>
                  </a:ext>
                </a:extLst>
              </p:cNvPr>
              <p:cNvSpPr/>
              <p:nvPr userDrawn="1"/>
            </p:nvSpPr>
            <p:spPr>
              <a:xfrm flipH="1">
                <a:off x="5420183" y="1007249"/>
                <a:ext cx="106643" cy="1118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89805B8D-B0AE-41CE-8186-A185D9E53471}"/>
                  </a:ext>
                </a:extLst>
              </p:cNvPr>
              <p:cNvSpPr/>
              <p:nvPr userDrawn="1"/>
            </p:nvSpPr>
            <p:spPr>
              <a:xfrm flipH="1">
                <a:off x="5311443" y="1119054"/>
                <a:ext cx="108742" cy="1068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43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39022883-E7B9-4D3E-836F-D62E64926ECC}"/>
              </a:ext>
            </a:extLst>
          </p:cNvPr>
          <p:cNvGrpSpPr/>
          <p:nvPr userDrawn="1"/>
        </p:nvGrpSpPr>
        <p:grpSpPr>
          <a:xfrm>
            <a:off x="241547" y="350263"/>
            <a:ext cx="1599703" cy="723393"/>
            <a:chOff x="241547" y="361693"/>
            <a:chExt cx="1599703" cy="723393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E50CC08B-2A24-432D-AC7F-6E98218FEBFB}"/>
                </a:ext>
              </a:extLst>
            </p:cNvPr>
            <p:cNvSpPr/>
            <p:nvPr userDrawn="1"/>
          </p:nvSpPr>
          <p:spPr>
            <a:xfrm>
              <a:off x="241549" y="361693"/>
              <a:ext cx="1599701" cy="7233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B197DAB9-C080-4D5D-89D4-0EA987EFA868}"/>
                </a:ext>
              </a:extLst>
            </p:cNvPr>
            <p:cNvSpPr/>
            <p:nvPr userDrawn="1"/>
          </p:nvSpPr>
          <p:spPr>
            <a:xfrm>
              <a:off x="241547" y="361694"/>
              <a:ext cx="138643" cy="13937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35DEA2E-4A4B-42F6-890D-25C24E8BBA93}"/>
              </a:ext>
            </a:extLst>
          </p:cNvPr>
          <p:cNvSpPr txBox="1"/>
          <p:nvPr userDrawn="1"/>
        </p:nvSpPr>
        <p:spPr>
          <a:xfrm>
            <a:off x="1991731" y="293114"/>
            <a:ext cx="2358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대표 기업 분석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C3ADD-B850-4197-9980-6E4E5E6BF87D}"/>
              </a:ext>
            </a:extLst>
          </p:cNvPr>
          <p:cNvSpPr txBox="1"/>
          <p:nvPr userDrawn="1"/>
        </p:nvSpPr>
        <p:spPr>
          <a:xfrm>
            <a:off x="350007" y="422475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4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E3903F9-078B-43C7-9A58-61E69E745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0" t="42166" r="42564" b="37500"/>
          <a:stretch/>
        </p:blipFill>
        <p:spPr>
          <a:xfrm>
            <a:off x="4382508" y="377288"/>
            <a:ext cx="274320" cy="334671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A0B7403C-591E-41E3-878E-6E1FD025A7E2}"/>
              </a:ext>
            </a:extLst>
          </p:cNvPr>
          <p:cNvGrpSpPr/>
          <p:nvPr userDrawn="1"/>
        </p:nvGrpSpPr>
        <p:grpSpPr>
          <a:xfrm>
            <a:off x="7988742" y="151243"/>
            <a:ext cx="3905429" cy="792258"/>
            <a:chOff x="7897302" y="151243"/>
            <a:chExt cx="3905429" cy="792258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E58A1F47-8D4A-4CFC-A62B-8C9E98FA00F5}"/>
                </a:ext>
              </a:extLst>
            </p:cNvPr>
            <p:cNvSpPr/>
            <p:nvPr userDrawn="1"/>
          </p:nvSpPr>
          <p:spPr>
            <a:xfrm>
              <a:off x="10847459" y="178787"/>
              <a:ext cx="937383" cy="75768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8D13696F-95FF-4FB7-A9F7-DEC1B79FEB3A}"/>
                </a:ext>
              </a:extLst>
            </p:cNvPr>
            <p:cNvSpPr/>
            <p:nvPr userDrawn="1"/>
          </p:nvSpPr>
          <p:spPr>
            <a:xfrm>
              <a:off x="7897302" y="178787"/>
              <a:ext cx="937383" cy="571331"/>
            </a:xfrm>
            <a:custGeom>
              <a:avLst/>
              <a:gdLst>
                <a:gd name="connsiteX0" fmla="*/ 0 w 937383"/>
                <a:gd name="connsiteY0" fmla="*/ 0 h 571331"/>
                <a:gd name="connsiteX1" fmla="*/ 937383 w 937383"/>
                <a:gd name="connsiteY1" fmla="*/ 0 h 571331"/>
                <a:gd name="connsiteX2" fmla="*/ 937383 w 937383"/>
                <a:gd name="connsiteY2" fmla="*/ 415097 h 571331"/>
                <a:gd name="connsiteX3" fmla="*/ 781149 w 937383"/>
                <a:gd name="connsiteY3" fmla="*/ 571331 h 571331"/>
                <a:gd name="connsiteX4" fmla="*/ 156234 w 937383"/>
                <a:gd name="connsiteY4" fmla="*/ 571331 h 571331"/>
                <a:gd name="connsiteX5" fmla="*/ 0 w 937383"/>
                <a:gd name="connsiteY5" fmla="*/ 415097 h 5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571331">
                  <a:moveTo>
                    <a:pt x="0" y="0"/>
                  </a:moveTo>
                  <a:lnTo>
                    <a:pt x="937383" y="0"/>
                  </a:lnTo>
                  <a:lnTo>
                    <a:pt x="937383" y="415097"/>
                  </a:lnTo>
                  <a:cubicBezTo>
                    <a:pt x="937383" y="501383"/>
                    <a:pt x="867435" y="571331"/>
                    <a:pt x="781149" y="571331"/>
                  </a:cubicBezTo>
                  <a:lnTo>
                    <a:pt x="156234" y="571331"/>
                  </a:lnTo>
                  <a:cubicBezTo>
                    <a:pt x="69948" y="571331"/>
                    <a:pt x="0" y="501383"/>
                    <a:pt x="0" y="4150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FC505C-2B7B-44D0-B6A6-5B7E481E7DED}"/>
                </a:ext>
              </a:extLst>
            </p:cNvPr>
            <p:cNvSpPr txBox="1"/>
            <p:nvPr userDrawn="1"/>
          </p:nvSpPr>
          <p:spPr>
            <a:xfrm>
              <a:off x="10865348" y="574169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4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7569AA2B-D790-4D28-9367-C41095579BBE}"/>
                </a:ext>
              </a:extLst>
            </p:cNvPr>
            <p:cNvSpPr/>
            <p:nvPr userDrawn="1"/>
          </p:nvSpPr>
          <p:spPr>
            <a:xfrm>
              <a:off x="9859895" y="179381"/>
              <a:ext cx="937383" cy="574804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553FC3-D071-4473-9763-1E523294641B}"/>
                </a:ext>
              </a:extLst>
            </p:cNvPr>
            <p:cNvSpPr txBox="1"/>
            <p:nvPr userDrawn="1"/>
          </p:nvSpPr>
          <p:spPr>
            <a:xfrm>
              <a:off x="9896416" y="360624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3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A7136815-4F0B-4800-B320-241EA17564AD}"/>
                </a:ext>
              </a:extLst>
            </p:cNvPr>
            <p:cNvSpPr/>
            <p:nvPr userDrawn="1"/>
          </p:nvSpPr>
          <p:spPr>
            <a:xfrm>
              <a:off x="8881507" y="179379"/>
              <a:ext cx="937383" cy="574805"/>
            </a:xfrm>
            <a:custGeom>
              <a:avLst/>
              <a:gdLst>
                <a:gd name="connsiteX0" fmla="*/ 0 w 937383"/>
                <a:gd name="connsiteY0" fmla="*/ 0 h 757684"/>
                <a:gd name="connsiteX1" fmla="*/ 937383 w 937383"/>
                <a:gd name="connsiteY1" fmla="*/ 0 h 757684"/>
                <a:gd name="connsiteX2" fmla="*/ 937383 w 937383"/>
                <a:gd name="connsiteY2" fmla="*/ 601450 h 757684"/>
                <a:gd name="connsiteX3" fmla="*/ 781149 w 937383"/>
                <a:gd name="connsiteY3" fmla="*/ 757684 h 757684"/>
                <a:gd name="connsiteX4" fmla="*/ 156234 w 937383"/>
                <a:gd name="connsiteY4" fmla="*/ 757684 h 757684"/>
                <a:gd name="connsiteX5" fmla="*/ 0 w 937383"/>
                <a:gd name="connsiteY5" fmla="*/ 601450 h 75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383" h="757684">
                  <a:moveTo>
                    <a:pt x="0" y="0"/>
                  </a:moveTo>
                  <a:lnTo>
                    <a:pt x="937383" y="0"/>
                  </a:lnTo>
                  <a:lnTo>
                    <a:pt x="937383" y="601450"/>
                  </a:lnTo>
                  <a:cubicBezTo>
                    <a:pt x="937383" y="687736"/>
                    <a:pt x="867435" y="757684"/>
                    <a:pt x="781149" y="757684"/>
                  </a:cubicBezTo>
                  <a:lnTo>
                    <a:pt x="156234" y="757684"/>
                  </a:lnTo>
                  <a:cubicBezTo>
                    <a:pt x="69948" y="757684"/>
                    <a:pt x="0" y="687736"/>
                    <a:pt x="0" y="6014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C6529A-3FE5-4AD5-A7C5-7973FF4DF5EF}"/>
                </a:ext>
              </a:extLst>
            </p:cNvPr>
            <p:cNvSpPr txBox="1"/>
            <p:nvPr userDrawn="1"/>
          </p:nvSpPr>
          <p:spPr>
            <a:xfrm>
              <a:off x="8906598" y="368755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2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BFAFC-ADE0-49C6-8043-4A370A710D55}"/>
                </a:ext>
              </a:extLst>
            </p:cNvPr>
            <p:cNvSpPr txBox="1"/>
            <p:nvPr userDrawn="1"/>
          </p:nvSpPr>
          <p:spPr>
            <a:xfrm>
              <a:off x="7932030" y="362106"/>
              <a:ext cx="9373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800" dirty="0">
                  <a:solidFill>
                    <a:sysClr val="windowText" lastClr="0000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PART 1</a:t>
              </a:r>
              <a:endParaRPr lang="ko-KR" altLang="en-US" sz="18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CAA21616-D4A7-46BD-945E-C51EF92C02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8387" r="41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5" r="56386"/>
            <a:stretch/>
          </p:blipFill>
          <p:spPr>
            <a:xfrm>
              <a:off x="11165178" y="151243"/>
              <a:ext cx="337722" cy="45209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AD328DA-E7A3-4591-91B9-28F4643332CD}"/>
              </a:ext>
            </a:extLst>
          </p:cNvPr>
          <p:cNvSpPr txBox="1"/>
          <p:nvPr userDrawn="1"/>
        </p:nvSpPr>
        <p:spPr>
          <a:xfrm>
            <a:off x="2013476" y="719267"/>
            <a:ext cx="25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</a:t>
            </a:r>
            <a:endParaRPr lang="ko-KR" altLang="en-US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B547363E-D0D8-481F-A110-5C0BBBF69D75}"/>
              </a:ext>
            </a:extLst>
          </p:cNvPr>
          <p:cNvGrpSpPr/>
          <p:nvPr userDrawn="1"/>
        </p:nvGrpSpPr>
        <p:grpSpPr>
          <a:xfrm>
            <a:off x="240226" y="1007249"/>
            <a:ext cx="5527852" cy="296793"/>
            <a:chOff x="240226" y="1007249"/>
            <a:chExt cx="5527852" cy="296793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5B945DC-045C-493B-919A-2C4385A473F0}"/>
                </a:ext>
              </a:extLst>
            </p:cNvPr>
            <p:cNvSpPr/>
            <p:nvPr userDrawn="1"/>
          </p:nvSpPr>
          <p:spPr>
            <a:xfrm>
              <a:off x="240226" y="1225888"/>
              <a:ext cx="5527528" cy="78154"/>
            </a:xfrm>
            <a:prstGeom prst="rect">
              <a:avLst/>
            </a:prstGeom>
            <a:solidFill>
              <a:srgbClr val="112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2351D2B4-A2A8-484B-8DAF-54BDE59ADA95}"/>
                </a:ext>
              </a:extLst>
            </p:cNvPr>
            <p:cNvGrpSpPr/>
            <p:nvPr userDrawn="1"/>
          </p:nvGrpSpPr>
          <p:grpSpPr>
            <a:xfrm>
              <a:off x="5550592" y="1007249"/>
              <a:ext cx="217486" cy="218639"/>
              <a:chOff x="5311443" y="1007249"/>
              <a:chExt cx="217486" cy="218639"/>
            </a:xfrm>
          </p:grpSpPr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5ABBF7D4-A79D-4A14-A3E5-25295FC2CF6E}"/>
                  </a:ext>
                </a:extLst>
              </p:cNvPr>
              <p:cNvSpPr/>
              <p:nvPr userDrawn="1"/>
            </p:nvSpPr>
            <p:spPr>
              <a:xfrm>
                <a:off x="5311444" y="1007250"/>
                <a:ext cx="217485" cy="2186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EC5805FB-7DA4-4561-B842-108A31669F2D}"/>
                  </a:ext>
                </a:extLst>
              </p:cNvPr>
              <p:cNvSpPr/>
              <p:nvPr userDrawn="1"/>
            </p:nvSpPr>
            <p:spPr>
              <a:xfrm flipH="1">
                <a:off x="5420183" y="1007249"/>
                <a:ext cx="106643" cy="1118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C2EC6E52-04D3-4EA6-8303-60A162C10794}"/>
                  </a:ext>
                </a:extLst>
              </p:cNvPr>
              <p:cNvSpPr/>
              <p:nvPr userDrawn="1"/>
            </p:nvSpPr>
            <p:spPr>
              <a:xfrm flipH="1">
                <a:off x="5311443" y="1119054"/>
                <a:ext cx="108742" cy="1068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259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5283F9-8BC4-4430-94E9-27A1C2B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22E3770-4849-45B2-966D-C5EF1BD1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BF6EBCD-C696-4456-A983-66A532187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B9801F3-B2DA-436E-ABAB-01CAEB232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A70D2B9-A624-480A-90D6-1771154FD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A0EE535-16F6-4D3B-99C7-4A9B04F3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7C9B95D-1375-4B5B-ACB3-C48F1196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FB783A8-054E-4BE1-9171-1DEE56FF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24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2E0C34-B052-4D7A-B1E3-DC91336A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0600942-04AE-4364-B02E-B7D9903F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3BEC981-5C76-4D09-A29A-A371B47D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DBC403-4625-4112-BBF1-908B6578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31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4042D5E-BB97-42CA-AF1C-57674740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9826619-33DE-40D6-A83F-91397862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4A03521-0F77-4D28-B52D-3078A4D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12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22F220-3A3D-4433-AAAF-A21C8C44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72415F-FF36-4247-B3C0-670D3E0F8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A0319B4-9814-4DE6-B144-15FC48C26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A07AC09-2907-42DA-BFE6-D0D019F5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761F411-C53E-4F4A-AE41-FEC2C31C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369247D-F858-4630-B7D4-56D6DA15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60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29AC18-F8A5-4282-9502-868F9EC3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99FE719-1FF4-4916-86E8-939547553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262B972-2358-49D3-ADDB-9FF4BE5D9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F39C02-661A-46F3-B97B-CECE732F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F49259-FDFA-4A7A-A046-65737BD6D24F}" type="datetimeFigureOut">
              <a:rPr lang="ko-KR" altLang="en-US" smtClean="0"/>
              <a:t>2019-01-26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EAE9E5-818C-4038-891F-37D36E92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5DB3915-E86E-4DA4-AFEE-42527A90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0E22B-3AA5-4365-ACD0-C78587DC3E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08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JPG"/><Relationship Id="rId3" Type="http://schemas.openxmlformats.org/officeDocument/2006/relationships/image" Target="../media/image11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jp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1.jp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jpeg"/><Relationship Id="rId4" Type="http://schemas.microsoft.com/office/2007/relationships/hdphoto" Target="../media/hdphoto2.wdp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hyperlink" Target="https://pixabay.com/ko/%EA%B2%8C%EC%9E%84-%EA%B2%8C%EC%9E%84-%EC%BD%98%EC%86%94-%EA%B2%8C%EC%9D%B4%EB%A8%B8-%EB%86%80%EC%9D%B4-%EC%84%A0%EC%88%98-%EB%B9%84%EB%94%94%EC%98%A4-%EA%B2%8C%EC%9E%84-%EC%BD%98%EC%86%94-1926905/" TargetMode="Externa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4.png"/><Relationship Id="rId5" Type="http://schemas.openxmlformats.org/officeDocument/2006/relationships/diagramLayout" Target="../diagrams/layout1.xml"/><Relationship Id="rId15" Type="http://schemas.microsoft.com/office/2007/relationships/hdphoto" Target="../media/hdphoto2.wdp"/><Relationship Id="rId10" Type="http://schemas.openxmlformats.org/officeDocument/2006/relationships/hyperlink" Target="http://www.bloter.net/archives/153130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53.jp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8.wdp"/><Relationship Id="rId7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4.png"/><Relationship Id="rId7" Type="http://schemas.openxmlformats.org/officeDocument/2006/relationships/image" Target="../media/image1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11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1.jpg"/><Relationship Id="rId4" Type="http://schemas.microsoft.com/office/2007/relationships/hdphoto" Target="../media/hdphoto2.wdp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3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1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7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Relationship Id="rId9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G"/><Relationship Id="rId11" Type="http://schemas.microsoft.com/office/2007/relationships/hdphoto" Target="../media/hdphoto2.wdp"/><Relationship Id="rId5" Type="http://schemas.openxmlformats.org/officeDocument/2006/relationships/image" Target="../media/image123.JPG"/><Relationship Id="rId10" Type="http://schemas.openxmlformats.org/officeDocument/2006/relationships/image" Target="../media/image11.png"/><Relationship Id="rId4" Type="http://schemas.openxmlformats.org/officeDocument/2006/relationships/image" Target="../media/image122.JPG"/><Relationship Id="rId9" Type="http://schemas.openxmlformats.org/officeDocument/2006/relationships/image" Target="../media/image1.jp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1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.jpg"/><Relationship Id="rId4" Type="http://schemas.microsoft.com/office/2007/relationships/hdphoto" Target="../media/hdphoto2.wdp"/><Relationship Id="rId9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136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7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PNG"/><Relationship Id="rId9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42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.jp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microsoft.com/office/2007/relationships/hdphoto" Target="../media/hdphoto2.wdp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1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.jpg"/><Relationship Id="rId4" Type="http://schemas.microsoft.com/office/2007/relationships/hdphoto" Target="../media/hdphoto2.wdp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33.sv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946476A-E685-4E09-AD06-A88A11818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 t="54887" r="33750" b="37845"/>
          <a:stretch/>
        </p:blipFill>
        <p:spPr>
          <a:xfrm>
            <a:off x="7765254" y="4710479"/>
            <a:ext cx="1977390" cy="3314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49F86E5-85C4-4022-A475-51A9AF37E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7" r="22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36"/>
          <a:stretch/>
        </p:blipFill>
        <p:spPr>
          <a:xfrm flipH="1">
            <a:off x="387810" y="5683070"/>
            <a:ext cx="1110063" cy="1082519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0106A968-C650-4ABB-B5F2-E0DA16EC17DC}"/>
              </a:ext>
            </a:extLst>
          </p:cNvPr>
          <p:cNvGrpSpPr/>
          <p:nvPr/>
        </p:nvGrpSpPr>
        <p:grpSpPr>
          <a:xfrm>
            <a:off x="3344703" y="3002651"/>
            <a:ext cx="5502593" cy="852698"/>
            <a:chOff x="2101690" y="5280552"/>
            <a:chExt cx="5502593" cy="852698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1512C627-1031-4163-9B08-77CB631FBB6C}"/>
                </a:ext>
              </a:extLst>
            </p:cNvPr>
            <p:cNvSpPr/>
            <p:nvPr/>
          </p:nvSpPr>
          <p:spPr>
            <a:xfrm>
              <a:off x="2178367" y="5352572"/>
              <a:ext cx="5349240" cy="708660"/>
            </a:xfrm>
            <a:prstGeom prst="roundRect">
              <a:avLst/>
            </a:prstGeom>
            <a:solidFill>
              <a:srgbClr val="F57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27AFEE-FC46-414A-88AD-A664BD783AD3}"/>
                </a:ext>
              </a:extLst>
            </p:cNvPr>
            <p:cNvSpPr txBox="1"/>
            <p:nvPr/>
          </p:nvSpPr>
          <p:spPr>
            <a:xfrm>
              <a:off x="2947985" y="5383736"/>
              <a:ext cx="3972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4E92C"/>
                  </a:solidFill>
                  <a:effectLst>
                    <a:outerShdw dist="101600" dir="2700000" algn="tl" rotWithShape="0">
                      <a:schemeClr val="accent1">
                        <a:lumMod val="75000"/>
                      </a:schemeClr>
                    </a:outerShdw>
                  </a:effectLst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게임산업에 대한 분석</a:t>
              </a:r>
              <a:r>
                <a:rPr lang="ko-KR" altLang="en-US" sz="36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4E92C"/>
                  </a:solidFill>
                  <a:effectLst>
                    <a:outerShdw dist="101600" dir="2700000" algn="tl" rotWithShape="0">
                      <a:schemeClr val="accent1">
                        <a:lumMod val="75000"/>
                      </a:schemeClr>
                    </a:outerShdw>
                  </a:effectLst>
                </a:rPr>
                <a:t> </a:t>
              </a: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EF900B04-4BAB-42FE-B66A-F80E5CC4CAA9}"/>
                </a:ext>
              </a:extLst>
            </p:cNvPr>
            <p:cNvSpPr/>
            <p:nvPr/>
          </p:nvSpPr>
          <p:spPr>
            <a:xfrm>
              <a:off x="2101690" y="5280552"/>
              <a:ext cx="5502593" cy="85269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E6967C03-06F5-44F8-B659-881110801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1737" r="92415">
                        <a14:foregroundMark x1="65965" y1="59542" x2="65965" y2="59542"/>
                        <a14:foregroundMark x1="69474" y1="42748" x2="69474" y2="42748"/>
                        <a14:foregroundMark x1="55965" y1="65649" x2="55965" y2="65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76" r="8840"/>
          <a:stretch/>
        </p:blipFill>
        <p:spPr>
          <a:xfrm>
            <a:off x="7893285" y="4948232"/>
            <a:ext cx="1754670" cy="829625"/>
          </a:xfrm>
          <a:prstGeom prst="rect">
            <a:avLst/>
          </a:prstGeom>
        </p:spPr>
      </p:pic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1852E65D-49AF-462B-A7FC-5399F9B436C7}"/>
              </a:ext>
            </a:extLst>
          </p:cNvPr>
          <p:cNvSpPr/>
          <p:nvPr/>
        </p:nvSpPr>
        <p:spPr>
          <a:xfrm>
            <a:off x="135139" y="523404"/>
            <a:ext cx="2663190" cy="383856"/>
          </a:xfrm>
          <a:prstGeom prst="roundRect">
            <a:avLst/>
          </a:prstGeom>
          <a:noFill/>
          <a:ln w="57150">
            <a:solidFill>
              <a:srgbClr val="112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AC1467E5-2131-476A-8F74-717575579EDC}"/>
              </a:ext>
            </a:extLst>
          </p:cNvPr>
          <p:cNvSpPr/>
          <p:nvPr/>
        </p:nvSpPr>
        <p:spPr>
          <a:xfrm rot="5400000">
            <a:off x="5511520" y="639814"/>
            <a:ext cx="1297539" cy="2255521"/>
          </a:xfrm>
          <a:custGeom>
            <a:avLst/>
            <a:gdLst>
              <a:gd name="connsiteX0" fmla="*/ 0 w 1297539"/>
              <a:gd name="connsiteY0" fmla="*/ 2191544 h 2255521"/>
              <a:gd name="connsiteX1" fmla="*/ 1 w 1297539"/>
              <a:gd name="connsiteY1" fmla="*/ 63977 h 2255521"/>
              <a:gd name="connsiteX2" fmla="*/ 63978 w 1297539"/>
              <a:gd name="connsiteY2" fmla="*/ 0 h 2255521"/>
              <a:gd name="connsiteX3" fmla="*/ 319880 w 1297539"/>
              <a:gd name="connsiteY3" fmla="*/ 0 h 2255521"/>
              <a:gd name="connsiteX4" fmla="*/ 383857 w 1297539"/>
              <a:gd name="connsiteY4" fmla="*/ 63977 h 2255521"/>
              <a:gd name="connsiteX5" fmla="*/ 383857 w 1297539"/>
              <a:gd name="connsiteY5" fmla="*/ 914716 h 2255521"/>
              <a:gd name="connsiteX6" fmla="*/ 1233562 w 1297539"/>
              <a:gd name="connsiteY6" fmla="*/ 914716 h 2255521"/>
              <a:gd name="connsiteX7" fmla="*/ 1297539 w 1297539"/>
              <a:gd name="connsiteY7" fmla="*/ 978695 h 2255521"/>
              <a:gd name="connsiteX8" fmla="*/ 1297539 w 1297539"/>
              <a:gd name="connsiteY8" fmla="*/ 1234597 h 2255521"/>
              <a:gd name="connsiteX9" fmla="*/ 1233562 w 1297539"/>
              <a:gd name="connsiteY9" fmla="*/ 1298573 h 2255521"/>
              <a:gd name="connsiteX10" fmla="*/ 383857 w 1297539"/>
              <a:gd name="connsiteY10" fmla="*/ 1298573 h 2255521"/>
              <a:gd name="connsiteX11" fmla="*/ 383857 w 1297539"/>
              <a:gd name="connsiteY11" fmla="*/ 2191544 h 2255521"/>
              <a:gd name="connsiteX12" fmla="*/ 319880 w 1297539"/>
              <a:gd name="connsiteY12" fmla="*/ 2255521 h 2255521"/>
              <a:gd name="connsiteX13" fmla="*/ 63977 w 1297539"/>
              <a:gd name="connsiteY13" fmla="*/ 2255521 h 2255521"/>
              <a:gd name="connsiteX14" fmla="*/ 0 w 1297539"/>
              <a:gd name="connsiteY14" fmla="*/ 2191544 h 225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7539" h="2255521">
                <a:moveTo>
                  <a:pt x="0" y="2191544"/>
                </a:moveTo>
                <a:lnTo>
                  <a:pt x="1" y="63977"/>
                </a:lnTo>
                <a:cubicBezTo>
                  <a:pt x="1" y="28643"/>
                  <a:pt x="28644" y="0"/>
                  <a:pt x="63978" y="0"/>
                </a:cubicBezTo>
                <a:lnTo>
                  <a:pt x="319880" y="0"/>
                </a:lnTo>
                <a:cubicBezTo>
                  <a:pt x="355214" y="0"/>
                  <a:pt x="383857" y="28643"/>
                  <a:pt x="383857" y="63977"/>
                </a:cubicBezTo>
                <a:lnTo>
                  <a:pt x="383857" y="914716"/>
                </a:lnTo>
                <a:lnTo>
                  <a:pt x="1233562" y="914716"/>
                </a:lnTo>
                <a:cubicBezTo>
                  <a:pt x="1268896" y="914716"/>
                  <a:pt x="1297539" y="943361"/>
                  <a:pt x="1297539" y="978695"/>
                </a:cubicBezTo>
                <a:lnTo>
                  <a:pt x="1297539" y="1234597"/>
                </a:lnTo>
                <a:cubicBezTo>
                  <a:pt x="1297539" y="1269931"/>
                  <a:pt x="1268896" y="1298573"/>
                  <a:pt x="1233562" y="1298573"/>
                </a:cubicBezTo>
                <a:lnTo>
                  <a:pt x="383857" y="1298573"/>
                </a:lnTo>
                <a:lnTo>
                  <a:pt x="383857" y="2191544"/>
                </a:lnTo>
                <a:cubicBezTo>
                  <a:pt x="383857" y="2226878"/>
                  <a:pt x="355214" y="2255521"/>
                  <a:pt x="319880" y="2255521"/>
                </a:cubicBezTo>
                <a:lnTo>
                  <a:pt x="63977" y="2255521"/>
                </a:lnTo>
                <a:cubicBezTo>
                  <a:pt x="28643" y="2255521"/>
                  <a:pt x="0" y="2226878"/>
                  <a:pt x="0" y="2191544"/>
                </a:cubicBezTo>
                <a:close/>
              </a:path>
            </a:pathLst>
          </a:custGeom>
          <a:noFill/>
          <a:ln w="57150">
            <a:solidFill>
              <a:srgbClr val="112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F606EC8B-C5AF-4A58-84F2-BF8BAD16FCDC}"/>
              </a:ext>
            </a:extLst>
          </p:cNvPr>
          <p:cNvSpPr/>
          <p:nvPr/>
        </p:nvSpPr>
        <p:spPr>
          <a:xfrm>
            <a:off x="1466734" y="2301239"/>
            <a:ext cx="1297539" cy="2255521"/>
          </a:xfrm>
          <a:custGeom>
            <a:avLst/>
            <a:gdLst>
              <a:gd name="connsiteX0" fmla="*/ 0 w 1297539"/>
              <a:gd name="connsiteY0" fmla="*/ 2191544 h 2255521"/>
              <a:gd name="connsiteX1" fmla="*/ 1 w 1297539"/>
              <a:gd name="connsiteY1" fmla="*/ 63977 h 2255521"/>
              <a:gd name="connsiteX2" fmla="*/ 63978 w 1297539"/>
              <a:gd name="connsiteY2" fmla="*/ 0 h 2255521"/>
              <a:gd name="connsiteX3" fmla="*/ 319880 w 1297539"/>
              <a:gd name="connsiteY3" fmla="*/ 0 h 2255521"/>
              <a:gd name="connsiteX4" fmla="*/ 383857 w 1297539"/>
              <a:gd name="connsiteY4" fmla="*/ 63977 h 2255521"/>
              <a:gd name="connsiteX5" fmla="*/ 383857 w 1297539"/>
              <a:gd name="connsiteY5" fmla="*/ 914716 h 2255521"/>
              <a:gd name="connsiteX6" fmla="*/ 1233562 w 1297539"/>
              <a:gd name="connsiteY6" fmla="*/ 914716 h 2255521"/>
              <a:gd name="connsiteX7" fmla="*/ 1297539 w 1297539"/>
              <a:gd name="connsiteY7" fmla="*/ 978695 h 2255521"/>
              <a:gd name="connsiteX8" fmla="*/ 1297539 w 1297539"/>
              <a:gd name="connsiteY8" fmla="*/ 1234597 h 2255521"/>
              <a:gd name="connsiteX9" fmla="*/ 1233562 w 1297539"/>
              <a:gd name="connsiteY9" fmla="*/ 1298573 h 2255521"/>
              <a:gd name="connsiteX10" fmla="*/ 383857 w 1297539"/>
              <a:gd name="connsiteY10" fmla="*/ 1298573 h 2255521"/>
              <a:gd name="connsiteX11" fmla="*/ 383857 w 1297539"/>
              <a:gd name="connsiteY11" fmla="*/ 2191544 h 2255521"/>
              <a:gd name="connsiteX12" fmla="*/ 319880 w 1297539"/>
              <a:gd name="connsiteY12" fmla="*/ 2255521 h 2255521"/>
              <a:gd name="connsiteX13" fmla="*/ 63977 w 1297539"/>
              <a:gd name="connsiteY13" fmla="*/ 2255521 h 2255521"/>
              <a:gd name="connsiteX14" fmla="*/ 0 w 1297539"/>
              <a:gd name="connsiteY14" fmla="*/ 2191544 h 225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7539" h="2255521">
                <a:moveTo>
                  <a:pt x="0" y="2191544"/>
                </a:moveTo>
                <a:lnTo>
                  <a:pt x="1" y="63977"/>
                </a:lnTo>
                <a:cubicBezTo>
                  <a:pt x="1" y="28643"/>
                  <a:pt x="28644" y="0"/>
                  <a:pt x="63978" y="0"/>
                </a:cubicBezTo>
                <a:lnTo>
                  <a:pt x="319880" y="0"/>
                </a:lnTo>
                <a:cubicBezTo>
                  <a:pt x="355214" y="0"/>
                  <a:pt x="383857" y="28643"/>
                  <a:pt x="383857" y="63977"/>
                </a:cubicBezTo>
                <a:lnTo>
                  <a:pt x="383857" y="914716"/>
                </a:lnTo>
                <a:lnTo>
                  <a:pt x="1233562" y="914716"/>
                </a:lnTo>
                <a:cubicBezTo>
                  <a:pt x="1268896" y="914716"/>
                  <a:pt x="1297539" y="943361"/>
                  <a:pt x="1297539" y="978695"/>
                </a:cubicBezTo>
                <a:lnTo>
                  <a:pt x="1297539" y="1234597"/>
                </a:lnTo>
                <a:cubicBezTo>
                  <a:pt x="1297539" y="1269931"/>
                  <a:pt x="1268896" y="1298573"/>
                  <a:pt x="1233562" y="1298573"/>
                </a:cubicBezTo>
                <a:lnTo>
                  <a:pt x="383857" y="1298573"/>
                </a:lnTo>
                <a:lnTo>
                  <a:pt x="383857" y="2191544"/>
                </a:lnTo>
                <a:cubicBezTo>
                  <a:pt x="383857" y="2226878"/>
                  <a:pt x="355214" y="2255521"/>
                  <a:pt x="319880" y="2255521"/>
                </a:cubicBezTo>
                <a:lnTo>
                  <a:pt x="63977" y="2255521"/>
                </a:lnTo>
                <a:cubicBezTo>
                  <a:pt x="28643" y="2255521"/>
                  <a:pt x="0" y="2226878"/>
                  <a:pt x="0" y="2191544"/>
                </a:cubicBezTo>
                <a:close/>
              </a:path>
            </a:pathLst>
          </a:custGeom>
          <a:noFill/>
          <a:ln w="57150">
            <a:solidFill>
              <a:srgbClr val="112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098DDADC-8CB9-4B28-B996-7EE8836CE44D}"/>
              </a:ext>
            </a:extLst>
          </p:cNvPr>
          <p:cNvSpPr/>
          <p:nvPr/>
        </p:nvSpPr>
        <p:spPr>
          <a:xfrm flipH="1">
            <a:off x="9457437" y="2263007"/>
            <a:ext cx="1297539" cy="2255521"/>
          </a:xfrm>
          <a:custGeom>
            <a:avLst/>
            <a:gdLst>
              <a:gd name="connsiteX0" fmla="*/ 0 w 1297539"/>
              <a:gd name="connsiteY0" fmla="*/ 2191544 h 2255521"/>
              <a:gd name="connsiteX1" fmla="*/ 1 w 1297539"/>
              <a:gd name="connsiteY1" fmla="*/ 63977 h 2255521"/>
              <a:gd name="connsiteX2" fmla="*/ 63978 w 1297539"/>
              <a:gd name="connsiteY2" fmla="*/ 0 h 2255521"/>
              <a:gd name="connsiteX3" fmla="*/ 319880 w 1297539"/>
              <a:gd name="connsiteY3" fmla="*/ 0 h 2255521"/>
              <a:gd name="connsiteX4" fmla="*/ 383857 w 1297539"/>
              <a:gd name="connsiteY4" fmla="*/ 63977 h 2255521"/>
              <a:gd name="connsiteX5" fmla="*/ 383857 w 1297539"/>
              <a:gd name="connsiteY5" fmla="*/ 914716 h 2255521"/>
              <a:gd name="connsiteX6" fmla="*/ 1233562 w 1297539"/>
              <a:gd name="connsiteY6" fmla="*/ 914716 h 2255521"/>
              <a:gd name="connsiteX7" fmla="*/ 1297539 w 1297539"/>
              <a:gd name="connsiteY7" fmla="*/ 978695 h 2255521"/>
              <a:gd name="connsiteX8" fmla="*/ 1297539 w 1297539"/>
              <a:gd name="connsiteY8" fmla="*/ 1234597 h 2255521"/>
              <a:gd name="connsiteX9" fmla="*/ 1233562 w 1297539"/>
              <a:gd name="connsiteY9" fmla="*/ 1298573 h 2255521"/>
              <a:gd name="connsiteX10" fmla="*/ 383857 w 1297539"/>
              <a:gd name="connsiteY10" fmla="*/ 1298573 h 2255521"/>
              <a:gd name="connsiteX11" fmla="*/ 383857 w 1297539"/>
              <a:gd name="connsiteY11" fmla="*/ 2191544 h 2255521"/>
              <a:gd name="connsiteX12" fmla="*/ 319880 w 1297539"/>
              <a:gd name="connsiteY12" fmla="*/ 2255521 h 2255521"/>
              <a:gd name="connsiteX13" fmla="*/ 63977 w 1297539"/>
              <a:gd name="connsiteY13" fmla="*/ 2255521 h 2255521"/>
              <a:gd name="connsiteX14" fmla="*/ 0 w 1297539"/>
              <a:gd name="connsiteY14" fmla="*/ 2191544 h 225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7539" h="2255521">
                <a:moveTo>
                  <a:pt x="0" y="2191544"/>
                </a:moveTo>
                <a:lnTo>
                  <a:pt x="1" y="63977"/>
                </a:lnTo>
                <a:cubicBezTo>
                  <a:pt x="1" y="28643"/>
                  <a:pt x="28644" y="0"/>
                  <a:pt x="63978" y="0"/>
                </a:cubicBezTo>
                <a:lnTo>
                  <a:pt x="319880" y="0"/>
                </a:lnTo>
                <a:cubicBezTo>
                  <a:pt x="355214" y="0"/>
                  <a:pt x="383857" y="28643"/>
                  <a:pt x="383857" y="63977"/>
                </a:cubicBezTo>
                <a:lnTo>
                  <a:pt x="383857" y="914716"/>
                </a:lnTo>
                <a:lnTo>
                  <a:pt x="1233562" y="914716"/>
                </a:lnTo>
                <a:cubicBezTo>
                  <a:pt x="1268896" y="914716"/>
                  <a:pt x="1297539" y="943361"/>
                  <a:pt x="1297539" y="978695"/>
                </a:cubicBezTo>
                <a:lnTo>
                  <a:pt x="1297539" y="1234597"/>
                </a:lnTo>
                <a:cubicBezTo>
                  <a:pt x="1297539" y="1269931"/>
                  <a:pt x="1268896" y="1298573"/>
                  <a:pt x="1233562" y="1298573"/>
                </a:cubicBezTo>
                <a:lnTo>
                  <a:pt x="383857" y="1298573"/>
                </a:lnTo>
                <a:lnTo>
                  <a:pt x="383857" y="2191544"/>
                </a:lnTo>
                <a:cubicBezTo>
                  <a:pt x="383857" y="2226878"/>
                  <a:pt x="355214" y="2255521"/>
                  <a:pt x="319880" y="2255521"/>
                </a:cubicBezTo>
                <a:lnTo>
                  <a:pt x="63977" y="2255521"/>
                </a:lnTo>
                <a:cubicBezTo>
                  <a:pt x="28643" y="2255521"/>
                  <a:pt x="0" y="2226878"/>
                  <a:pt x="0" y="2191544"/>
                </a:cubicBezTo>
                <a:close/>
              </a:path>
            </a:pathLst>
          </a:custGeom>
          <a:noFill/>
          <a:ln w="57150">
            <a:solidFill>
              <a:srgbClr val="112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E9D71D7C-0C06-482C-ADDC-BC16A68BBDE8}"/>
              </a:ext>
            </a:extLst>
          </p:cNvPr>
          <p:cNvSpPr/>
          <p:nvPr/>
        </p:nvSpPr>
        <p:spPr>
          <a:xfrm>
            <a:off x="7765254" y="5840474"/>
            <a:ext cx="4636296" cy="383856"/>
          </a:xfrm>
          <a:prstGeom prst="roundRect">
            <a:avLst/>
          </a:prstGeom>
          <a:noFill/>
          <a:ln w="57150">
            <a:solidFill>
              <a:srgbClr val="112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자유형: 도형 46">
            <a:extLst>
              <a:ext uri="{FF2B5EF4-FFF2-40B4-BE49-F238E27FC236}">
                <a16:creationId xmlns:a16="http://schemas.microsoft.com/office/drawing/2014/main" id="{A66E062F-3EC3-497D-BBF5-7777E2581060}"/>
              </a:ext>
            </a:extLst>
          </p:cNvPr>
          <p:cNvSpPr/>
          <p:nvPr/>
        </p:nvSpPr>
        <p:spPr>
          <a:xfrm rot="5400000">
            <a:off x="3000965" y="4950025"/>
            <a:ext cx="1985015" cy="1297540"/>
          </a:xfrm>
          <a:custGeom>
            <a:avLst/>
            <a:gdLst>
              <a:gd name="connsiteX0" fmla="*/ 0 w 2256945"/>
              <a:gd name="connsiteY0" fmla="*/ 1233563 h 1297540"/>
              <a:gd name="connsiteX1" fmla="*/ 0 w 2256945"/>
              <a:gd name="connsiteY1" fmla="*/ 63977 h 1297540"/>
              <a:gd name="connsiteX2" fmla="*/ 63977 w 2256945"/>
              <a:gd name="connsiteY2" fmla="*/ 0 h 1297540"/>
              <a:gd name="connsiteX3" fmla="*/ 65402 w 2256945"/>
              <a:gd name="connsiteY3" fmla="*/ 0 h 1297540"/>
              <a:gd name="connsiteX4" fmla="*/ 319879 w 2256945"/>
              <a:gd name="connsiteY4" fmla="*/ 0 h 1297540"/>
              <a:gd name="connsiteX5" fmla="*/ 2192968 w 2256945"/>
              <a:gd name="connsiteY5" fmla="*/ 0 h 1297540"/>
              <a:gd name="connsiteX6" fmla="*/ 2256945 w 2256945"/>
              <a:gd name="connsiteY6" fmla="*/ 63977 h 1297540"/>
              <a:gd name="connsiteX7" fmla="*/ 2256945 w 2256945"/>
              <a:gd name="connsiteY7" fmla="*/ 319879 h 1297540"/>
              <a:gd name="connsiteX8" fmla="*/ 2192968 w 2256945"/>
              <a:gd name="connsiteY8" fmla="*/ 383856 h 1297540"/>
              <a:gd name="connsiteX9" fmla="*/ 383856 w 2256945"/>
              <a:gd name="connsiteY9" fmla="*/ 383856 h 1297540"/>
              <a:gd name="connsiteX10" fmla="*/ 383856 w 2256945"/>
              <a:gd name="connsiteY10" fmla="*/ 1233563 h 1297540"/>
              <a:gd name="connsiteX11" fmla="*/ 319879 w 2256945"/>
              <a:gd name="connsiteY11" fmla="*/ 1297540 h 1297540"/>
              <a:gd name="connsiteX12" fmla="*/ 63977 w 2256945"/>
              <a:gd name="connsiteY12" fmla="*/ 1297540 h 1297540"/>
              <a:gd name="connsiteX13" fmla="*/ 0 w 2256945"/>
              <a:gd name="connsiteY13" fmla="*/ 1233563 h 129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56945" h="1297540">
                <a:moveTo>
                  <a:pt x="0" y="1233563"/>
                </a:moveTo>
                <a:lnTo>
                  <a:pt x="0" y="63977"/>
                </a:lnTo>
                <a:cubicBezTo>
                  <a:pt x="0" y="28643"/>
                  <a:pt x="28643" y="0"/>
                  <a:pt x="63977" y="0"/>
                </a:cubicBezTo>
                <a:lnTo>
                  <a:pt x="65402" y="0"/>
                </a:lnTo>
                <a:lnTo>
                  <a:pt x="319879" y="0"/>
                </a:lnTo>
                <a:lnTo>
                  <a:pt x="2192968" y="0"/>
                </a:lnTo>
                <a:cubicBezTo>
                  <a:pt x="2228302" y="0"/>
                  <a:pt x="2256945" y="28643"/>
                  <a:pt x="2256945" y="63977"/>
                </a:cubicBezTo>
                <a:lnTo>
                  <a:pt x="2256945" y="319879"/>
                </a:lnTo>
                <a:cubicBezTo>
                  <a:pt x="2256945" y="355213"/>
                  <a:pt x="2228302" y="383856"/>
                  <a:pt x="2192968" y="383856"/>
                </a:cubicBezTo>
                <a:lnTo>
                  <a:pt x="383856" y="383856"/>
                </a:lnTo>
                <a:lnTo>
                  <a:pt x="383856" y="1233563"/>
                </a:lnTo>
                <a:cubicBezTo>
                  <a:pt x="383856" y="1268897"/>
                  <a:pt x="355213" y="1297540"/>
                  <a:pt x="319879" y="1297540"/>
                </a:cubicBezTo>
                <a:lnTo>
                  <a:pt x="63977" y="1297540"/>
                </a:lnTo>
                <a:cubicBezTo>
                  <a:pt x="28643" y="1297540"/>
                  <a:pt x="0" y="1268897"/>
                  <a:pt x="0" y="1233563"/>
                </a:cubicBezTo>
                <a:close/>
              </a:path>
            </a:pathLst>
          </a:custGeom>
          <a:noFill/>
          <a:ln w="57150">
            <a:solidFill>
              <a:srgbClr val="112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8F96B040-55A3-447B-B9B4-2571AC1D5C12}"/>
              </a:ext>
            </a:extLst>
          </p:cNvPr>
          <p:cNvSpPr/>
          <p:nvPr/>
        </p:nvSpPr>
        <p:spPr>
          <a:xfrm>
            <a:off x="3038593" y="54626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E7E4DA72-FB4E-427D-9416-12BECC088253}"/>
              </a:ext>
            </a:extLst>
          </p:cNvPr>
          <p:cNvSpPr/>
          <p:nvPr/>
        </p:nvSpPr>
        <p:spPr>
          <a:xfrm>
            <a:off x="3038593" y="8348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E66B1AE2-1A21-4AE1-986D-0B20117DC749}"/>
              </a:ext>
            </a:extLst>
          </p:cNvPr>
          <p:cNvSpPr/>
          <p:nvPr/>
        </p:nvSpPr>
        <p:spPr>
          <a:xfrm>
            <a:off x="3038593" y="112347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AA3E3E7-36C8-4B1F-857F-0B4404BCCF1E}"/>
              </a:ext>
            </a:extLst>
          </p:cNvPr>
          <p:cNvSpPr/>
          <p:nvPr/>
        </p:nvSpPr>
        <p:spPr>
          <a:xfrm>
            <a:off x="3038593" y="141208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CF9F805C-353F-43D6-B4DC-86365602815C}"/>
              </a:ext>
            </a:extLst>
          </p:cNvPr>
          <p:cNvSpPr/>
          <p:nvPr/>
        </p:nvSpPr>
        <p:spPr>
          <a:xfrm>
            <a:off x="3038593" y="170068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4F365E3A-3FB2-405B-B753-CD76BD411B78}"/>
              </a:ext>
            </a:extLst>
          </p:cNvPr>
          <p:cNvSpPr/>
          <p:nvPr/>
        </p:nvSpPr>
        <p:spPr>
          <a:xfrm>
            <a:off x="3038593" y="198929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3C76E62-6674-45A6-ACD9-C8596B169A58}"/>
              </a:ext>
            </a:extLst>
          </p:cNvPr>
          <p:cNvSpPr/>
          <p:nvPr/>
        </p:nvSpPr>
        <p:spPr>
          <a:xfrm>
            <a:off x="3038593" y="227790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A240C74D-53AF-4279-B823-B8250B6CB755}"/>
              </a:ext>
            </a:extLst>
          </p:cNvPr>
          <p:cNvSpPr/>
          <p:nvPr/>
        </p:nvSpPr>
        <p:spPr>
          <a:xfrm>
            <a:off x="3038593" y="256650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BA2DBA5-1CA3-4202-8A97-A7A0132F24A7}"/>
              </a:ext>
            </a:extLst>
          </p:cNvPr>
          <p:cNvSpPr/>
          <p:nvPr/>
        </p:nvSpPr>
        <p:spPr>
          <a:xfrm>
            <a:off x="3038593" y="28551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E1CF657E-5FB6-43A0-9C45-1B815FD5A612}"/>
              </a:ext>
            </a:extLst>
          </p:cNvPr>
          <p:cNvSpPr/>
          <p:nvPr/>
        </p:nvSpPr>
        <p:spPr>
          <a:xfrm>
            <a:off x="3038593" y="314371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8A29EC98-83C0-4241-8DED-5852C48A37AC}"/>
              </a:ext>
            </a:extLst>
          </p:cNvPr>
          <p:cNvSpPr/>
          <p:nvPr/>
        </p:nvSpPr>
        <p:spPr>
          <a:xfrm>
            <a:off x="3038593" y="343232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8D86FAB9-BD8D-4959-9B17-D67D051FA07C}"/>
              </a:ext>
            </a:extLst>
          </p:cNvPr>
          <p:cNvSpPr/>
          <p:nvPr/>
        </p:nvSpPr>
        <p:spPr>
          <a:xfrm>
            <a:off x="3038593" y="372093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123BB7CE-5476-4DFC-B026-74FB35CE240B}"/>
              </a:ext>
            </a:extLst>
          </p:cNvPr>
          <p:cNvSpPr/>
          <p:nvPr/>
        </p:nvSpPr>
        <p:spPr>
          <a:xfrm>
            <a:off x="3038593" y="400953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BD438782-B330-4FB6-844C-F298AD071E26}"/>
              </a:ext>
            </a:extLst>
          </p:cNvPr>
          <p:cNvSpPr/>
          <p:nvPr/>
        </p:nvSpPr>
        <p:spPr>
          <a:xfrm>
            <a:off x="3038593" y="429814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72EADCC5-9114-4DEF-86D9-A27CEEA76B1C}"/>
              </a:ext>
            </a:extLst>
          </p:cNvPr>
          <p:cNvSpPr/>
          <p:nvPr/>
        </p:nvSpPr>
        <p:spPr>
          <a:xfrm>
            <a:off x="3038593" y="458674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2E4039C-EF28-457B-B221-78DCD6E50625}"/>
              </a:ext>
            </a:extLst>
          </p:cNvPr>
          <p:cNvSpPr/>
          <p:nvPr/>
        </p:nvSpPr>
        <p:spPr>
          <a:xfrm>
            <a:off x="1191970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860D38B8-2E2F-4D63-8F72-B3CF1CF85D83}"/>
              </a:ext>
            </a:extLst>
          </p:cNvPr>
          <p:cNvSpPr/>
          <p:nvPr/>
        </p:nvSpPr>
        <p:spPr>
          <a:xfrm>
            <a:off x="1164538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955DC1D9-4BE5-402C-B41D-A8F9F1A3E289}"/>
              </a:ext>
            </a:extLst>
          </p:cNvPr>
          <p:cNvSpPr/>
          <p:nvPr/>
        </p:nvSpPr>
        <p:spPr>
          <a:xfrm>
            <a:off x="1137106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3D4BB670-ACCC-4FC5-8E0F-B1B74C698070}"/>
              </a:ext>
            </a:extLst>
          </p:cNvPr>
          <p:cNvSpPr/>
          <p:nvPr/>
        </p:nvSpPr>
        <p:spPr>
          <a:xfrm>
            <a:off x="1109674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B9F463A7-B373-42F2-BFED-A0FD8BF741E3}"/>
              </a:ext>
            </a:extLst>
          </p:cNvPr>
          <p:cNvSpPr/>
          <p:nvPr/>
        </p:nvSpPr>
        <p:spPr>
          <a:xfrm>
            <a:off x="1082242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36D5A28B-9C29-4119-AFE5-F94E0562EBC7}"/>
              </a:ext>
            </a:extLst>
          </p:cNvPr>
          <p:cNvSpPr/>
          <p:nvPr/>
        </p:nvSpPr>
        <p:spPr>
          <a:xfrm>
            <a:off x="1054810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727AB2B0-4800-4E0D-9871-CF7B87F2B835}"/>
              </a:ext>
            </a:extLst>
          </p:cNvPr>
          <p:cNvSpPr/>
          <p:nvPr/>
        </p:nvSpPr>
        <p:spPr>
          <a:xfrm>
            <a:off x="1027378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6F471AC8-D534-427F-BF9E-B4C60ED4E218}"/>
              </a:ext>
            </a:extLst>
          </p:cNvPr>
          <p:cNvSpPr/>
          <p:nvPr/>
        </p:nvSpPr>
        <p:spPr>
          <a:xfrm>
            <a:off x="999946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190DBD09-F833-4AA2-9584-579FF403999B}"/>
              </a:ext>
            </a:extLst>
          </p:cNvPr>
          <p:cNvSpPr/>
          <p:nvPr/>
        </p:nvSpPr>
        <p:spPr>
          <a:xfrm>
            <a:off x="9725143" y="53797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1485988E-D46D-4966-9FD5-319A29168F00}"/>
              </a:ext>
            </a:extLst>
          </p:cNvPr>
          <p:cNvSpPr/>
          <p:nvPr/>
        </p:nvSpPr>
        <p:spPr>
          <a:xfrm>
            <a:off x="1141213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D1F7694E-F908-42C2-ACDC-201B004B5940}"/>
              </a:ext>
            </a:extLst>
          </p:cNvPr>
          <p:cNvSpPr/>
          <p:nvPr/>
        </p:nvSpPr>
        <p:spPr>
          <a:xfrm>
            <a:off x="1374932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96D15A55-0FDF-4E7E-BD79-7CCAD8B15EE6}"/>
              </a:ext>
            </a:extLst>
          </p:cNvPr>
          <p:cNvSpPr/>
          <p:nvPr/>
        </p:nvSpPr>
        <p:spPr>
          <a:xfrm>
            <a:off x="1608651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EBC5803C-E87F-49D2-90B1-4B363586BD30}"/>
              </a:ext>
            </a:extLst>
          </p:cNvPr>
          <p:cNvSpPr/>
          <p:nvPr/>
        </p:nvSpPr>
        <p:spPr>
          <a:xfrm>
            <a:off x="1842370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7B2E1B8F-CB6E-4F92-9E52-E747EBDC2EB9}"/>
              </a:ext>
            </a:extLst>
          </p:cNvPr>
          <p:cNvSpPr/>
          <p:nvPr/>
        </p:nvSpPr>
        <p:spPr>
          <a:xfrm>
            <a:off x="2076089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385102E0-020B-4CE5-B027-19E17491F06B}"/>
              </a:ext>
            </a:extLst>
          </p:cNvPr>
          <p:cNvSpPr/>
          <p:nvPr/>
        </p:nvSpPr>
        <p:spPr>
          <a:xfrm>
            <a:off x="2309808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41D4704D-0BE2-4542-89F1-A2FA2ADEB2D6}"/>
              </a:ext>
            </a:extLst>
          </p:cNvPr>
          <p:cNvSpPr/>
          <p:nvPr/>
        </p:nvSpPr>
        <p:spPr>
          <a:xfrm>
            <a:off x="2543527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CA4998C6-6249-4E4A-A79A-1ED8193E6F05}"/>
              </a:ext>
            </a:extLst>
          </p:cNvPr>
          <p:cNvSpPr/>
          <p:nvPr/>
        </p:nvSpPr>
        <p:spPr>
          <a:xfrm>
            <a:off x="2777246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ADE2DB69-5832-4F91-AE6B-10F7B4B46E64}"/>
              </a:ext>
            </a:extLst>
          </p:cNvPr>
          <p:cNvSpPr/>
          <p:nvPr/>
        </p:nvSpPr>
        <p:spPr>
          <a:xfrm>
            <a:off x="3010965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8F73747C-69E3-4B75-B0DB-A3DC7B2CAF1C}"/>
              </a:ext>
            </a:extLst>
          </p:cNvPr>
          <p:cNvSpPr/>
          <p:nvPr/>
        </p:nvSpPr>
        <p:spPr>
          <a:xfrm>
            <a:off x="3244684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2E574CCD-D0CE-434E-BC95-85D717F58998}"/>
              </a:ext>
            </a:extLst>
          </p:cNvPr>
          <p:cNvSpPr/>
          <p:nvPr/>
        </p:nvSpPr>
        <p:spPr>
          <a:xfrm>
            <a:off x="3478403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57EAE277-4027-4418-B98E-7E1F313EECC8}"/>
              </a:ext>
            </a:extLst>
          </p:cNvPr>
          <p:cNvSpPr/>
          <p:nvPr/>
        </p:nvSpPr>
        <p:spPr>
          <a:xfrm>
            <a:off x="3712122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0E9C0B2C-9D1F-400A-951E-603E64C7F4A7}"/>
              </a:ext>
            </a:extLst>
          </p:cNvPr>
          <p:cNvSpPr/>
          <p:nvPr/>
        </p:nvSpPr>
        <p:spPr>
          <a:xfrm>
            <a:off x="3945841" y="619337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2A1A1E19-DDA2-4216-8C96-3719ABBFD25D}"/>
              </a:ext>
            </a:extLst>
          </p:cNvPr>
          <p:cNvSpPr/>
          <p:nvPr/>
        </p:nvSpPr>
        <p:spPr>
          <a:xfrm>
            <a:off x="5128250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0342968E-FAD8-4A80-B194-587AECEFC4BE}"/>
              </a:ext>
            </a:extLst>
          </p:cNvPr>
          <p:cNvSpPr/>
          <p:nvPr/>
        </p:nvSpPr>
        <p:spPr>
          <a:xfrm>
            <a:off x="5440904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543D9AF9-C832-428D-BF32-C46B4B09A4C4}"/>
              </a:ext>
            </a:extLst>
          </p:cNvPr>
          <p:cNvSpPr/>
          <p:nvPr/>
        </p:nvSpPr>
        <p:spPr>
          <a:xfrm>
            <a:off x="5753558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C8F71B29-5715-406B-A584-4AA80CC38E52}"/>
              </a:ext>
            </a:extLst>
          </p:cNvPr>
          <p:cNvSpPr/>
          <p:nvPr/>
        </p:nvSpPr>
        <p:spPr>
          <a:xfrm>
            <a:off x="6066212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7E351D14-279C-4735-9BD4-0F63B2E16255}"/>
              </a:ext>
            </a:extLst>
          </p:cNvPr>
          <p:cNvSpPr/>
          <p:nvPr/>
        </p:nvSpPr>
        <p:spPr>
          <a:xfrm>
            <a:off x="6378866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0E78B427-61AD-486E-AEA3-683556D1E446}"/>
              </a:ext>
            </a:extLst>
          </p:cNvPr>
          <p:cNvSpPr/>
          <p:nvPr/>
        </p:nvSpPr>
        <p:spPr>
          <a:xfrm>
            <a:off x="6691520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5966C6F5-79B5-49C4-9975-A6C0D5E29EFE}"/>
              </a:ext>
            </a:extLst>
          </p:cNvPr>
          <p:cNvSpPr/>
          <p:nvPr/>
        </p:nvSpPr>
        <p:spPr>
          <a:xfrm>
            <a:off x="7004174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3D4CB454-7678-4F7A-BEFE-D5B0E67236CA}"/>
              </a:ext>
            </a:extLst>
          </p:cNvPr>
          <p:cNvSpPr/>
          <p:nvPr/>
        </p:nvSpPr>
        <p:spPr>
          <a:xfrm>
            <a:off x="7316828" y="84532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EE68FC08-774D-4AEC-942C-D797B652206C}"/>
              </a:ext>
            </a:extLst>
          </p:cNvPr>
          <p:cNvSpPr/>
          <p:nvPr/>
        </p:nvSpPr>
        <p:spPr>
          <a:xfrm>
            <a:off x="3442208" y="285511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2025AFFF-9F9B-44BE-8427-79F85F190A6E}"/>
              </a:ext>
            </a:extLst>
          </p:cNvPr>
          <p:cNvSpPr/>
          <p:nvPr/>
        </p:nvSpPr>
        <p:spPr>
          <a:xfrm>
            <a:off x="-432412" y="4864895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046F76E4-9B3C-4C26-B54D-71E6EB1EAE9A}"/>
              </a:ext>
            </a:extLst>
          </p:cNvPr>
          <p:cNvSpPr/>
          <p:nvPr/>
        </p:nvSpPr>
        <p:spPr>
          <a:xfrm>
            <a:off x="3845823" y="285720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7D78AE50-74E8-47C5-BAEA-B1C0BD1A5A8B}"/>
              </a:ext>
            </a:extLst>
          </p:cNvPr>
          <p:cNvSpPr/>
          <p:nvPr/>
        </p:nvSpPr>
        <p:spPr>
          <a:xfrm>
            <a:off x="4249438" y="285928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8E57DEF4-2CC2-454A-B549-C9EAF38DD889}"/>
              </a:ext>
            </a:extLst>
          </p:cNvPr>
          <p:cNvSpPr/>
          <p:nvPr/>
        </p:nvSpPr>
        <p:spPr>
          <a:xfrm>
            <a:off x="4653053" y="286137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86D28A96-ACB8-46B3-999D-9A1802D286AF}"/>
              </a:ext>
            </a:extLst>
          </p:cNvPr>
          <p:cNvSpPr/>
          <p:nvPr/>
        </p:nvSpPr>
        <p:spPr>
          <a:xfrm>
            <a:off x="5056668" y="286346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66287BC9-FD25-421B-846F-03996FA6E9FC}"/>
              </a:ext>
            </a:extLst>
          </p:cNvPr>
          <p:cNvSpPr/>
          <p:nvPr/>
        </p:nvSpPr>
        <p:spPr>
          <a:xfrm>
            <a:off x="5460283" y="286555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AC5CECDE-93E5-462D-BD69-786BE754E60D}"/>
              </a:ext>
            </a:extLst>
          </p:cNvPr>
          <p:cNvSpPr/>
          <p:nvPr/>
        </p:nvSpPr>
        <p:spPr>
          <a:xfrm>
            <a:off x="5863898" y="286764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D26057FC-6774-4A77-9F54-F26DD732B6C9}"/>
              </a:ext>
            </a:extLst>
          </p:cNvPr>
          <p:cNvSpPr/>
          <p:nvPr/>
        </p:nvSpPr>
        <p:spPr>
          <a:xfrm>
            <a:off x="6267513" y="286972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6F4A6B25-B64D-4068-A28A-D9B36C135A13}"/>
              </a:ext>
            </a:extLst>
          </p:cNvPr>
          <p:cNvSpPr/>
          <p:nvPr/>
        </p:nvSpPr>
        <p:spPr>
          <a:xfrm>
            <a:off x="6671128" y="287181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53BC271A-8374-4652-946D-33EC1C0C5F96}"/>
              </a:ext>
            </a:extLst>
          </p:cNvPr>
          <p:cNvSpPr/>
          <p:nvPr/>
        </p:nvSpPr>
        <p:spPr>
          <a:xfrm>
            <a:off x="7074743" y="287390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834BB0D4-7044-4C6F-8EF8-C624258A0D02}"/>
              </a:ext>
            </a:extLst>
          </p:cNvPr>
          <p:cNvSpPr/>
          <p:nvPr/>
        </p:nvSpPr>
        <p:spPr>
          <a:xfrm>
            <a:off x="7478358" y="287599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DEF055A3-D7C6-4634-899A-E74601B22384}"/>
              </a:ext>
            </a:extLst>
          </p:cNvPr>
          <p:cNvSpPr/>
          <p:nvPr/>
        </p:nvSpPr>
        <p:spPr>
          <a:xfrm>
            <a:off x="7881973" y="287808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1133A86A-FF21-4D8F-BE51-FA39767E5919}"/>
              </a:ext>
            </a:extLst>
          </p:cNvPr>
          <p:cNvSpPr/>
          <p:nvPr/>
        </p:nvSpPr>
        <p:spPr>
          <a:xfrm>
            <a:off x="8285588" y="288016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9BEE7E63-C446-4585-A241-5526E78F9FDD}"/>
              </a:ext>
            </a:extLst>
          </p:cNvPr>
          <p:cNvSpPr/>
          <p:nvPr/>
        </p:nvSpPr>
        <p:spPr>
          <a:xfrm>
            <a:off x="8689203" y="288225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72B8DF4A-41DE-4C6B-B895-49354A769798}"/>
              </a:ext>
            </a:extLst>
          </p:cNvPr>
          <p:cNvSpPr/>
          <p:nvPr/>
        </p:nvSpPr>
        <p:spPr>
          <a:xfrm>
            <a:off x="8685446" y="392632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73442F02-859B-4B51-87E0-CCB2069FC3B2}"/>
              </a:ext>
            </a:extLst>
          </p:cNvPr>
          <p:cNvSpPr/>
          <p:nvPr/>
        </p:nvSpPr>
        <p:spPr>
          <a:xfrm>
            <a:off x="8297569" y="393012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6613E8BD-F42F-4510-A9A7-54E76F5C5CFD}"/>
              </a:ext>
            </a:extLst>
          </p:cNvPr>
          <p:cNvSpPr/>
          <p:nvPr/>
        </p:nvSpPr>
        <p:spPr>
          <a:xfrm>
            <a:off x="7909692" y="393392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DF8A6248-99BB-4725-AC9D-B070B1FDB60E}"/>
              </a:ext>
            </a:extLst>
          </p:cNvPr>
          <p:cNvSpPr/>
          <p:nvPr/>
        </p:nvSpPr>
        <p:spPr>
          <a:xfrm>
            <a:off x="7521815" y="393772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F595C427-AC40-4508-884D-51DFD22E22FF}"/>
              </a:ext>
            </a:extLst>
          </p:cNvPr>
          <p:cNvSpPr/>
          <p:nvPr/>
        </p:nvSpPr>
        <p:spPr>
          <a:xfrm>
            <a:off x="7133938" y="394153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2E1198B0-A19B-4A7F-9284-64DD250487BC}"/>
              </a:ext>
            </a:extLst>
          </p:cNvPr>
          <p:cNvSpPr/>
          <p:nvPr/>
        </p:nvSpPr>
        <p:spPr>
          <a:xfrm>
            <a:off x="6746061" y="394533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4DBCDB13-F583-4445-B04C-01763F4B61B4}"/>
              </a:ext>
            </a:extLst>
          </p:cNvPr>
          <p:cNvSpPr/>
          <p:nvPr/>
        </p:nvSpPr>
        <p:spPr>
          <a:xfrm>
            <a:off x="6358184" y="394913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96C86C99-FB88-4C2B-8C8A-FC3DF5DFD97D}"/>
              </a:ext>
            </a:extLst>
          </p:cNvPr>
          <p:cNvSpPr/>
          <p:nvPr/>
        </p:nvSpPr>
        <p:spPr>
          <a:xfrm>
            <a:off x="5970307" y="395293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85536E92-C6D0-49EC-895A-31D9DE91EBAF}"/>
              </a:ext>
            </a:extLst>
          </p:cNvPr>
          <p:cNvSpPr/>
          <p:nvPr/>
        </p:nvSpPr>
        <p:spPr>
          <a:xfrm>
            <a:off x="5582430" y="395673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34919D33-5343-489A-8315-4FD661C9ACC9}"/>
              </a:ext>
            </a:extLst>
          </p:cNvPr>
          <p:cNvSpPr/>
          <p:nvPr/>
        </p:nvSpPr>
        <p:spPr>
          <a:xfrm>
            <a:off x="5194553" y="396054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BFA5D28F-1203-46CE-BC00-A18BCB1DAF9E}"/>
              </a:ext>
            </a:extLst>
          </p:cNvPr>
          <p:cNvSpPr/>
          <p:nvPr/>
        </p:nvSpPr>
        <p:spPr>
          <a:xfrm>
            <a:off x="4806676" y="396434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3C763ADD-FF17-4BED-A8EA-0476834F5011}"/>
              </a:ext>
            </a:extLst>
          </p:cNvPr>
          <p:cNvSpPr/>
          <p:nvPr/>
        </p:nvSpPr>
        <p:spPr>
          <a:xfrm>
            <a:off x="4418799" y="396814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330F5BD4-402D-4DC3-A9EB-962912673493}"/>
              </a:ext>
            </a:extLst>
          </p:cNvPr>
          <p:cNvSpPr/>
          <p:nvPr/>
        </p:nvSpPr>
        <p:spPr>
          <a:xfrm>
            <a:off x="4030922" y="397194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B21848D9-D28F-4407-8F69-2977BF242DED}"/>
              </a:ext>
            </a:extLst>
          </p:cNvPr>
          <p:cNvSpPr/>
          <p:nvPr/>
        </p:nvSpPr>
        <p:spPr>
          <a:xfrm>
            <a:off x="3643045" y="397574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143ED48F-BCFB-448C-91D2-857D519033A4}"/>
              </a:ext>
            </a:extLst>
          </p:cNvPr>
          <p:cNvSpPr/>
          <p:nvPr/>
        </p:nvSpPr>
        <p:spPr>
          <a:xfrm>
            <a:off x="11102168" y="2444495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490C33A7-A10A-425E-9947-B6308C8DD17F}"/>
              </a:ext>
            </a:extLst>
          </p:cNvPr>
          <p:cNvSpPr/>
          <p:nvPr/>
        </p:nvSpPr>
        <p:spPr>
          <a:xfrm>
            <a:off x="11102168" y="2733101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FC886AD5-9126-42CE-930F-CA6485DD8157}"/>
              </a:ext>
            </a:extLst>
          </p:cNvPr>
          <p:cNvSpPr/>
          <p:nvPr/>
        </p:nvSpPr>
        <p:spPr>
          <a:xfrm>
            <a:off x="11102168" y="3021707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9819CE81-62CF-45A8-8638-2E67BA82242A}"/>
              </a:ext>
            </a:extLst>
          </p:cNvPr>
          <p:cNvSpPr/>
          <p:nvPr/>
        </p:nvSpPr>
        <p:spPr>
          <a:xfrm>
            <a:off x="11102168" y="3310313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0FDC7A4C-27C5-4F76-9267-311E38C1F55E}"/>
              </a:ext>
            </a:extLst>
          </p:cNvPr>
          <p:cNvSpPr/>
          <p:nvPr/>
        </p:nvSpPr>
        <p:spPr>
          <a:xfrm>
            <a:off x="11102168" y="359891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BD6AD74B-6DB3-4BB6-98E6-E5FD3597F030}"/>
              </a:ext>
            </a:extLst>
          </p:cNvPr>
          <p:cNvSpPr/>
          <p:nvPr/>
        </p:nvSpPr>
        <p:spPr>
          <a:xfrm>
            <a:off x="11102168" y="3887525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2A3D36A6-23F3-4E1E-93F1-3624A3C0C62E}"/>
              </a:ext>
            </a:extLst>
          </p:cNvPr>
          <p:cNvSpPr/>
          <p:nvPr/>
        </p:nvSpPr>
        <p:spPr>
          <a:xfrm>
            <a:off x="11102168" y="4176131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9F379EC2-EC85-49C7-9ACF-682FBAA81708}"/>
              </a:ext>
            </a:extLst>
          </p:cNvPr>
          <p:cNvSpPr/>
          <p:nvPr/>
        </p:nvSpPr>
        <p:spPr>
          <a:xfrm>
            <a:off x="11102168" y="4464737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직사각형 152">
            <a:extLst>
              <a:ext uri="{FF2B5EF4-FFF2-40B4-BE49-F238E27FC236}">
                <a16:creationId xmlns:a16="http://schemas.microsoft.com/office/drawing/2014/main" id="{E37A814C-58EF-4075-9D02-FF0A4FEDC493}"/>
              </a:ext>
            </a:extLst>
          </p:cNvPr>
          <p:cNvSpPr/>
          <p:nvPr/>
        </p:nvSpPr>
        <p:spPr>
          <a:xfrm>
            <a:off x="11102168" y="4753343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68520B65-D731-478F-9BF5-99A2665F38F7}"/>
              </a:ext>
            </a:extLst>
          </p:cNvPr>
          <p:cNvSpPr/>
          <p:nvPr/>
        </p:nvSpPr>
        <p:spPr>
          <a:xfrm>
            <a:off x="11102168" y="504194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DE049F6-CD8D-4FA5-BC79-68630506A535}"/>
              </a:ext>
            </a:extLst>
          </p:cNvPr>
          <p:cNvSpPr txBox="1"/>
          <p:nvPr/>
        </p:nvSpPr>
        <p:spPr>
          <a:xfrm>
            <a:off x="9681376" y="5863078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r>
              <a:rPr lang="ko-KR" altLang="en-US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조</a:t>
            </a:r>
            <a:r>
              <a:rPr lang="en-US" altLang="ko-KR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</a:t>
            </a:r>
            <a:r>
              <a:rPr lang="ko-KR" altLang="en-US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김범수</a:t>
            </a:r>
            <a:r>
              <a:rPr lang="en-US" altLang="ko-KR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</a:t>
            </a:r>
            <a:r>
              <a:rPr lang="ko-KR" altLang="en-US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정윤호</a:t>
            </a:r>
            <a:r>
              <a:rPr lang="en-US" altLang="ko-KR" dirty="0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. </a:t>
            </a:r>
            <a:r>
              <a:rPr lang="ko-KR" altLang="en-US" dirty="0" err="1">
                <a:solidFill>
                  <a:srgbClr val="FFFF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최진명</a:t>
            </a:r>
            <a:endParaRPr lang="ko-KR" altLang="en-US" dirty="0">
              <a:solidFill>
                <a:srgbClr val="FFFF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55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19154 1.1111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0.00325 L 0.07448 0.00325 C 0.0793 -0.00231 0.08425 -0.00787 0.08906 -0.01342 C 0.09011 -0.01481 0.09115 -0.01597 0.09219 -0.01713 C 0.10117 -0.0287 0.09206 -0.01782 0.09948 -0.02638 C 0.10221 -0.02314 0.10313 -0.02314 0.10469 -0.01713 C 0.10547 -0.01365 0.10599 -0.00972 0.10677 -0.00601 C 0.10703 -0.00416 0.10703 -0.00208 0.10781 -0.00046 C 0.11159 0.00857 0.10938 0.0051 0.11406 0.01065 C 0.11471 0.0125 0.11497 0.01482 0.11615 0.01621 C 0.11797 0.01806 0.1224 0.01991 0.1224 0.01991 C 0.12448 0.01621 0.12682 0.01297 0.12865 0.0088 C 0.12969 0.00625 0.13034 0.00325 0.13177 0.00139 C 0.13294 -0.00046 0.13451 -0.00092 0.13594 -0.00231 C 0.13945 -0.00648 0.14037 -0.00856 0.14323 -0.01342 C 0.14883 -0.01018 0.1444 -0.01458 0.1474 -0.00416 C 0.14844 -0.00023 0.15013 0.00325 0.15156 0.00695 C 0.15221 0.0088 0.15287 0.01065 0.15365 0.0125 C 0.15742 0.02153 0.15573 0.01713 0.15886 0.02547 C 0.1599 0.02477 0.16094 0.02431 0.16198 0.02362 C 0.16563 0.02014 0.16576 0.0176 0.16927 0.0125 C 0.17149 0.0088 0.17591 0.00371 0.17865 0.00139 C 0.17956 0.00047 0.18073 -4.44444E-6 0.18177 -0.00046 C 0.18281 -0.00231 0.18359 -0.00463 0.1849 -0.00601 C 0.18776 -0.00972 0.18984 -0.0074 0.19323 -0.00601 L 0.19948 0.01065 C 0.20013 0.0125 0.20026 0.01575 0.20156 0.01621 L 0.20677 0.01806 C 0.20742 0.01621 0.2082 0.01436 0.20886 0.0125 C 0.21198 0.00093 0.20651 0.01297 0.21302 -0.00231 C 0.2138 -0.00463 0.21524 -0.00578 0.21615 -0.00787 C 0.21693 -0.01018 0.21732 -0.01319 0.21823 -0.01527 C 0.22057 -0.02129 0.22201 -0.02152 0.22552 -0.02453 C 0.22669 -0.02152 0.22943 -0.01388 0.23073 -0.01157 C 0.23151 -0.01018 0.23281 -0.00925 0.23386 -0.00787 C 0.23425 -0.00555 0.23542 0.00209 0.23698 0.00325 C 0.23789 0.00394 0.23906 0.00186 0.24011 0.00139 C 0.24037 -0.00046 0.24037 -0.00277 0.24115 -0.00416 C 0.2444 -0.0118 0.24792 -0.00625 0.25261 -0.00416 C 0.25365 -0.00185 0.25456 0.0007 0.25573 0.00325 C 0.26276 0.0176 0.25742 0.00417 0.26198 0.01621 C 0.26367 0.01551 0.26563 0.01598 0.26719 0.01436 C 0.2681 0.0132 0.26771 0.01042 0.26823 0.0088 C 0.26875 0.00672 0.26966 0.0051 0.27031 0.00325 C 0.27096 0.0007 0.27149 -0.00208 0.2724 -0.00416 L 0.27761 -0.01342 L 0.27865 0.03658 L 0.07448 0.00325 Z " pathEditMode="relative" ptsTypes="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같음 기호 18">
            <a:extLst>
              <a:ext uri="{FF2B5EF4-FFF2-40B4-BE49-F238E27FC236}">
                <a16:creationId xmlns:a16="http://schemas.microsoft.com/office/drawing/2014/main" id="{E04D509B-3E3F-4DA2-979D-D924A6AE6253}"/>
              </a:ext>
            </a:extLst>
          </p:cNvPr>
          <p:cNvSpPr/>
          <p:nvPr/>
        </p:nvSpPr>
        <p:spPr>
          <a:xfrm>
            <a:off x="4321629" y="1593669"/>
            <a:ext cx="3608070" cy="1378131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1AC25-9365-4BF9-B59A-910283DC960E}"/>
              </a:ext>
            </a:extLst>
          </p:cNvPr>
          <p:cNvSpPr txBox="1"/>
          <p:nvPr/>
        </p:nvSpPr>
        <p:spPr>
          <a:xfrm>
            <a:off x="2152650" y="765542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게임의 분류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종류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1FAC7285-21DE-438B-9F9B-6D5A24C41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880449" y="6149340"/>
            <a:ext cx="443965" cy="468630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A0013AD8-CCA2-4CD7-94BE-C521AA0C7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67" name="직사각형 66">
            <a:extLst>
              <a:ext uri="{FF2B5EF4-FFF2-40B4-BE49-F238E27FC236}">
                <a16:creationId xmlns:a16="http://schemas.microsoft.com/office/drawing/2014/main" id="{88C60486-2A37-43FC-8F97-CA81AE64CAA0}"/>
              </a:ext>
            </a:extLst>
          </p:cNvPr>
          <p:cNvSpPr/>
          <p:nvPr/>
        </p:nvSpPr>
        <p:spPr>
          <a:xfrm>
            <a:off x="1482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D7078585-A945-4055-A44D-016504704121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285B2FCF-653D-4E86-86F2-4CC198D5CE53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BCBB41A4-4AA2-4A95-976C-5906990F5C75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ACF51E44-34D3-4AF9-8722-A94BEA786729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FBA83E39-980B-4AAF-A8A8-6A3C35E79C59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FA9E8424-E4B8-467C-80FD-432BB3F6A192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46A96C24-3064-473F-91B4-3B74D8920956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9D26A5A2-30C5-44E3-A542-05DCD6086DE6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10009D9D-D9B1-4E1C-A61C-22A7A2F6D81B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62CE2E7A-61D0-41BD-947D-06076A4A5F00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A111BAB9-6E96-46A5-B065-84205A451A73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22731046-63FA-46BE-8E70-A579A0F0C652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A221E58B-A083-4D75-9DB6-834475ED5404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2F56A268-DB5B-426B-BCAA-4A7BE282CBD7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1D54C730-29D1-4E61-AF61-573A822BE5BB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0A4A9C61-F83C-4326-AC57-8AE82C0E2A6A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55D71C6C-F210-4765-B1F7-6C6BD2222F4E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83C9C569-AC23-4C3C-8097-FE50A0FB66A6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495AEE1E-CAF8-4F4C-B1D5-063C0A0153FE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63268848-1053-4DAA-9AD3-8C55C9F04C07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3D604637-AB69-4346-900D-4B20F6226F9B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5733EF85-0D70-4DAF-8042-59E6C818EC97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9AC7E61A-BC86-4BE7-9016-2C818A1DC6BA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E067DD0F-66EC-4327-A0E9-8FABA96C6DAD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BB68E2D4-4E9F-4A7D-8594-A90F62280AAD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2406CAB7-20A4-4C47-B1F9-1CD67DCE8E68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D31658AB-12F5-441F-B720-E89B0FAD5F79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631D8CF2-2354-4B75-A493-BC6665A8BE9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31F44309-08D1-4837-B79E-80E99688F05E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래픽 11" descr="컴퓨터">
            <a:extLst>
              <a:ext uri="{FF2B5EF4-FFF2-40B4-BE49-F238E27FC236}">
                <a16:creationId xmlns:a16="http://schemas.microsoft.com/office/drawing/2014/main" id="{EA79B254-914B-4AF2-89AF-4191AF8D9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3904" y="3280855"/>
            <a:ext cx="914400" cy="9144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2F9E5C44-1886-42D9-B067-56D4F967A3E8}"/>
              </a:ext>
            </a:extLst>
          </p:cNvPr>
          <p:cNvSpPr/>
          <p:nvPr/>
        </p:nvSpPr>
        <p:spPr>
          <a:xfrm>
            <a:off x="4914900" y="1778615"/>
            <a:ext cx="2383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ras Bold ITC" panose="020B0907030504020204" pitchFamily="34" charset="0"/>
              </a:rPr>
              <a:t>GAME</a:t>
            </a:r>
            <a:endParaRPr lang="ko-KR" alt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21" name="그래픽 20" descr="게임 컨트롤러">
            <a:extLst>
              <a:ext uri="{FF2B5EF4-FFF2-40B4-BE49-F238E27FC236}">
                <a16:creationId xmlns:a16="http://schemas.microsoft.com/office/drawing/2014/main" id="{4ABD5BBD-E743-4EC8-921D-614778A0F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2980" y="3325684"/>
            <a:ext cx="914400" cy="914400"/>
          </a:xfrm>
          <a:prstGeom prst="rect">
            <a:avLst/>
          </a:prstGeom>
        </p:spPr>
      </p:pic>
      <p:pic>
        <p:nvPicPr>
          <p:cNvPr id="23" name="그래픽 22" descr="DVD 플레이어">
            <a:extLst>
              <a:ext uri="{FF2B5EF4-FFF2-40B4-BE49-F238E27FC236}">
                <a16:creationId xmlns:a16="http://schemas.microsoft.com/office/drawing/2014/main" id="{F6CF70DE-1A97-4DE0-B721-955F445648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88004" y="3325684"/>
            <a:ext cx="914400" cy="914400"/>
          </a:xfrm>
          <a:prstGeom prst="rect">
            <a:avLst/>
          </a:prstGeom>
        </p:spPr>
      </p:pic>
      <p:pic>
        <p:nvPicPr>
          <p:cNvPr id="25" name="그래픽 24" descr="스마트폰">
            <a:extLst>
              <a:ext uri="{FF2B5EF4-FFF2-40B4-BE49-F238E27FC236}">
                <a16:creationId xmlns:a16="http://schemas.microsoft.com/office/drawing/2014/main" id="{22F58D2E-2AC4-46C1-8614-11FAFBC65D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9566" y="3280855"/>
            <a:ext cx="914400" cy="914400"/>
          </a:xfrm>
          <a:prstGeom prst="rect">
            <a:avLst/>
          </a:prstGeom>
        </p:spPr>
      </p:pic>
      <p:pic>
        <p:nvPicPr>
          <p:cNvPr id="27" name="그래픽 26" descr="별">
            <a:extLst>
              <a:ext uri="{FF2B5EF4-FFF2-40B4-BE49-F238E27FC236}">
                <a16:creationId xmlns:a16="http://schemas.microsoft.com/office/drawing/2014/main" id="{6E2AE8D8-57D5-4B9E-964C-0978CB054A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77450" y="3280855"/>
            <a:ext cx="914400" cy="914400"/>
          </a:xfrm>
          <a:prstGeom prst="rect">
            <a:avLst/>
          </a:prstGeom>
        </p:spPr>
      </p:pic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B6430927-20E6-47CE-BC70-BEDB374B1AE2}"/>
              </a:ext>
            </a:extLst>
          </p:cNvPr>
          <p:cNvCxnSpPr/>
          <p:nvPr/>
        </p:nvCxnSpPr>
        <p:spPr>
          <a:xfrm flipH="1">
            <a:off x="1402881" y="4133799"/>
            <a:ext cx="360317" cy="410293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BF0DC912-BA72-432A-9508-96CAEA0EA1FD}"/>
              </a:ext>
            </a:extLst>
          </p:cNvPr>
          <p:cNvCxnSpPr>
            <a:cxnSpLocks/>
          </p:cNvCxnSpPr>
          <p:nvPr/>
        </p:nvCxnSpPr>
        <p:spPr>
          <a:xfrm>
            <a:off x="2212435" y="4128159"/>
            <a:ext cx="376273" cy="415933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0861C34-92FC-4B93-94FC-DB6E2B10EF15}"/>
              </a:ext>
            </a:extLst>
          </p:cNvPr>
          <p:cNvSpPr txBox="1"/>
          <p:nvPr/>
        </p:nvSpPr>
        <p:spPr>
          <a:xfrm>
            <a:off x="1592316" y="3026569"/>
            <a:ext cx="90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PC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기반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B7A558-E0C8-444D-8F3A-976D79DCB6DA}"/>
              </a:ext>
            </a:extLst>
          </p:cNvPr>
          <p:cNvSpPr txBox="1"/>
          <p:nvPr/>
        </p:nvSpPr>
        <p:spPr>
          <a:xfrm>
            <a:off x="4314930" y="435942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콘솔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C047EB-203D-4613-B5DC-FB54CE31A822}"/>
              </a:ext>
            </a:extLst>
          </p:cNvPr>
          <p:cNvSpPr txBox="1"/>
          <p:nvPr/>
        </p:nvSpPr>
        <p:spPr>
          <a:xfrm>
            <a:off x="7143494" y="4359426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모바일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90D774C-FE4A-483F-A69C-D8CD0408F49B}"/>
              </a:ext>
            </a:extLst>
          </p:cNvPr>
          <p:cNvSpPr txBox="1"/>
          <p:nvPr/>
        </p:nvSpPr>
        <p:spPr>
          <a:xfrm>
            <a:off x="9834322" y="435942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아케이드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6AD0333-7201-49D5-83D9-A84E9510B4D7}"/>
              </a:ext>
            </a:extLst>
          </p:cNvPr>
          <p:cNvSpPr txBox="1"/>
          <p:nvPr/>
        </p:nvSpPr>
        <p:spPr>
          <a:xfrm>
            <a:off x="470858" y="4641307"/>
            <a:ext cx="1292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PC </a:t>
            </a: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온라인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1894169-32E2-4CAD-A3B3-F1105D7FD1DA}"/>
              </a:ext>
            </a:extLst>
          </p:cNvPr>
          <p:cNvSpPr txBox="1"/>
          <p:nvPr/>
        </p:nvSpPr>
        <p:spPr>
          <a:xfrm>
            <a:off x="2257050" y="4655113"/>
            <a:ext cx="1292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PC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용 </a:t>
            </a:r>
            <a:endParaRPr lang="en-US" altLang="ko-KR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패키지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F07CBE6C-1EC3-40FF-8F22-B40AF68187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65" y="4631085"/>
            <a:ext cx="2398249" cy="134901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1B3DA31-05F0-49EB-979F-6DBCDC8CC4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" y="4651720"/>
            <a:ext cx="2083341" cy="134901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A2E36B1A-F2ED-448A-99D8-AA7812FE48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81" y="4771209"/>
            <a:ext cx="2352947" cy="1378131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5EAF82DB-C7A9-433A-8427-17FC7BF58BE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5"/>
          <a:stretch/>
        </p:blipFill>
        <p:spPr>
          <a:xfrm>
            <a:off x="6409939" y="4771209"/>
            <a:ext cx="2569029" cy="1378131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408E91E-E10D-462F-9749-ACAFC5B37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81" y="4771209"/>
            <a:ext cx="2493102" cy="14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A14F694-341A-4891-98B5-8151C36480FA}"/>
              </a:ext>
            </a:extLst>
          </p:cNvPr>
          <p:cNvSpPr txBox="1"/>
          <p:nvPr/>
        </p:nvSpPr>
        <p:spPr>
          <a:xfrm>
            <a:off x="2152650" y="765542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분류</a:t>
            </a:r>
          </a:p>
        </p:txBody>
      </p:sp>
      <p:pic>
        <p:nvPicPr>
          <p:cNvPr id="103" name="그림 102">
            <a:extLst>
              <a:ext uri="{FF2B5EF4-FFF2-40B4-BE49-F238E27FC236}">
                <a16:creationId xmlns:a16="http://schemas.microsoft.com/office/drawing/2014/main" id="{5574FF55-580B-4248-8CD9-1F25BEF9B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0E5763F1-5055-4E59-9A1D-B0152D60D8A2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9122751C-43D7-46AD-8151-93BA6553D1FE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B4D006F3-FB9B-440D-9356-235BCF3FADBC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8BB84A38-4278-4296-8E71-2BE0BC485C96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F901CEB2-2953-469D-A88C-790A1FE8FAC1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C95960B7-2A82-4DD8-8E1E-2E38090D373A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5337B0BD-8B66-42B1-A6A3-D2F12D5027A3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DD178270-0F8B-4D93-BE64-27AB6209A594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8D00FC2E-26BF-48B5-9034-7529474BAE80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4DF946C4-8EB4-4938-8072-B69A442F9B47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7E0DA003-A131-44D6-848E-075C6A11463A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0328AE25-9492-4A39-9F08-136A7B282F56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35C67E46-F5D8-466F-A6BA-784BD60675BE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AC091546-4BDA-4EC5-AF74-24BD1D9C0631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06A80D52-80BE-4C09-A7AD-5E2E4734BDA5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29710DC4-BF3F-436D-A7E6-85CC7A8D4792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392BD724-718B-4941-96BA-81AC4A27E098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9ED1EDF7-7374-4624-B3F3-5F76912BF4D2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8093EF0D-1214-4D04-B114-B8FF81F1CF06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37F5ECF6-A6AA-473D-B047-C209CB712E40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3E810CB4-41E1-490B-BA36-2228BBEFC1CD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70A0F8D0-6FD5-4574-824C-119AE01D144A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직사각형 127">
            <a:extLst>
              <a:ext uri="{FF2B5EF4-FFF2-40B4-BE49-F238E27FC236}">
                <a16:creationId xmlns:a16="http://schemas.microsoft.com/office/drawing/2014/main" id="{56E3438F-4774-411B-BF9E-D254681A6CA2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직사각형 128">
            <a:extLst>
              <a:ext uri="{FF2B5EF4-FFF2-40B4-BE49-F238E27FC236}">
                <a16:creationId xmlns:a16="http://schemas.microsoft.com/office/drawing/2014/main" id="{2F03611D-5BC3-42F2-A63A-D0D56DF0E194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F6A58989-A12C-484D-9207-738CCF647E9F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B180BB3D-CE33-4877-9FD4-5FD3EB6D8D7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B7F1CEB6-4A83-4D77-9D3F-D67A763FD5B2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직사각형 132">
            <a:extLst>
              <a:ext uri="{FF2B5EF4-FFF2-40B4-BE49-F238E27FC236}">
                <a16:creationId xmlns:a16="http://schemas.microsoft.com/office/drawing/2014/main" id="{DD764EC6-0C79-4697-B9B0-7AB6060DBB5A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58CD829E-9A56-470D-A80B-BFD11E0F6627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134AAE4-D1CD-4F38-B57E-C842855ED55F}"/>
              </a:ext>
            </a:extLst>
          </p:cNvPr>
          <p:cNvGrpSpPr/>
          <p:nvPr/>
        </p:nvGrpSpPr>
        <p:grpSpPr>
          <a:xfrm>
            <a:off x="1983000" y="4170546"/>
            <a:ext cx="1676610" cy="498294"/>
            <a:chOff x="1426639" y="4087823"/>
            <a:chExt cx="2346960" cy="744582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1328825D-2224-435F-AF31-B3665DDF16A6}"/>
                </a:ext>
              </a:extLst>
            </p:cNvPr>
            <p:cNvSpPr/>
            <p:nvPr/>
          </p:nvSpPr>
          <p:spPr>
            <a:xfrm>
              <a:off x="1426639" y="4087823"/>
              <a:ext cx="2346960" cy="7445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F2EFED-0068-47B7-BEE0-801B9B34A785}"/>
                </a:ext>
              </a:extLst>
            </p:cNvPr>
            <p:cNvSpPr txBox="1"/>
            <p:nvPr/>
          </p:nvSpPr>
          <p:spPr>
            <a:xfrm>
              <a:off x="1773600" y="4142204"/>
              <a:ext cx="1199367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</a:t>
              </a:r>
            </a:p>
          </p:txBody>
        </p:sp>
      </p:grp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587FEF79-B706-46F2-95A7-BC9E1BD77E49}"/>
              </a:ext>
            </a:extLst>
          </p:cNvPr>
          <p:cNvGraphicFramePr/>
          <p:nvPr>
            <p:extLst/>
          </p:nvPr>
        </p:nvGraphicFramePr>
        <p:xfrm>
          <a:off x="3606255" y="830096"/>
          <a:ext cx="7821749" cy="5197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A16CA888-0D28-4A36-B7C1-DE1FA583D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140818" y="4832405"/>
            <a:ext cx="2100087" cy="12600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A1C3A2-395B-4377-B01C-38A6F7042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984905" y="2493936"/>
            <a:ext cx="1676610" cy="167661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6B080B5-7982-4CDA-BAFE-B0F94852D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260107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A14F694-341A-4891-98B5-8151C36480FA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밸류체인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(Value Chain)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6302FEFE-38DE-4B7D-A6A3-A1B08094D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70" name="직사각형 69">
            <a:extLst>
              <a:ext uri="{FF2B5EF4-FFF2-40B4-BE49-F238E27FC236}">
                <a16:creationId xmlns:a16="http://schemas.microsoft.com/office/drawing/2014/main" id="{69BCA975-800D-4981-8401-1BBF8432735C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8779591E-1170-4692-A37D-B22952A13F9F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EE868BB5-E766-42AA-B5BE-FA05385A5BFB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61D65AE-2338-480B-BDE4-D440A3A9DBAB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B12CA122-60C1-4BF0-B2ED-C328D235A71F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A0FF91A-51A1-4919-9C37-B832E984D5BF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E5E172F-8439-4F79-86C2-B1259D9920E0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5245A486-06D8-408E-9BDC-5292CBAE77BB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CC3D24BE-0458-415E-B4DD-5C9B1E4D9C16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506B0861-58FD-4A11-BD20-EF27BD1290B0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6509D6F9-03FF-42A5-ABD9-D796997D30B4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CC809FAA-6E6B-4A10-8ECA-281819A2361A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06423D76-D861-4C5F-B40A-EC477BC18B8B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B85C0B27-60D2-4F39-88B8-3FF26B76C4DD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170B4E55-3EFC-400F-8C64-4C3FC548A739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461CCBE1-306E-4ADA-8479-FFB76CFC71A7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11957C80-B4C7-4892-BAE8-5F256A664AF9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9A0EB776-0ED6-4BF6-A94B-31A274451711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FB0D85F3-E604-4A5D-94C8-0794BD9B34DB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23D4EBC6-945F-44EA-A181-342B3F3B0B31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159B8A00-6800-4D0A-8661-0041CF4EA365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B8E4C0A0-476A-417F-897A-2BB40F05897B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2D487B59-ACA0-4366-8C3C-ED2F7EA1F7FC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641D0A8C-3499-4766-A706-007BD953A98E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665C31BB-2D63-47C8-B397-26B386FEEABB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4B02A9C4-B280-4D10-8427-2E58974CA407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5F93B9E7-8DE8-455C-B593-6411E5F5ED41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B7B2AA96-1796-4BB5-951C-76D64E62C3A9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자유형: 도형 43">
            <a:extLst>
              <a:ext uri="{FF2B5EF4-FFF2-40B4-BE49-F238E27FC236}">
                <a16:creationId xmlns:a16="http://schemas.microsoft.com/office/drawing/2014/main" id="{8DCF7D67-926A-4232-8FAF-4563ED969919}"/>
              </a:ext>
            </a:extLst>
          </p:cNvPr>
          <p:cNvSpPr/>
          <p:nvPr/>
        </p:nvSpPr>
        <p:spPr>
          <a:xfrm>
            <a:off x="1355899" y="1982831"/>
            <a:ext cx="2237549" cy="921200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4249" tIns="48006" rIns="628237" bIns="48006" numCol="1" spcCol="1270" anchor="ctr" anchorCtr="0">
            <a:noAutofit/>
          </a:bodyPr>
          <a:lstStyle/>
          <a:p>
            <a:pPr marL="0" lvl="0" indent="0" algn="ctr" defTabSz="1600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altLang="en-US" sz="3600" kern="1200"/>
          </a:p>
        </p:txBody>
      </p:sp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D41984DA-C78C-4E5C-A45E-0CF2864B1A6D}"/>
              </a:ext>
            </a:extLst>
          </p:cNvPr>
          <p:cNvSpPr/>
          <p:nvPr/>
        </p:nvSpPr>
        <p:spPr>
          <a:xfrm>
            <a:off x="1151110" y="1830431"/>
            <a:ext cx="2303001" cy="921200"/>
          </a:xfrm>
          <a:custGeom>
            <a:avLst/>
            <a:gdLst>
              <a:gd name="connsiteX0" fmla="*/ 0 w 2901156"/>
              <a:gd name="connsiteY0" fmla="*/ 0 h 1160462"/>
              <a:gd name="connsiteX1" fmla="*/ 2320925 w 2901156"/>
              <a:gd name="connsiteY1" fmla="*/ 0 h 1160462"/>
              <a:gd name="connsiteX2" fmla="*/ 2901156 w 2901156"/>
              <a:gd name="connsiteY2" fmla="*/ 580231 h 1160462"/>
              <a:gd name="connsiteX3" fmla="*/ 2320925 w 2901156"/>
              <a:gd name="connsiteY3" fmla="*/ 1160462 h 1160462"/>
              <a:gd name="connsiteX4" fmla="*/ 0 w 2901156"/>
              <a:gd name="connsiteY4" fmla="*/ 1160462 h 1160462"/>
              <a:gd name="connsiteX5" fmla="*/ 580231 w 2901156"/>
              <a:gd name="connsiteY5" fmla="*/ 580231 h 1160462"/>
              <a:gd name="connsiteX6" fmla="*/ 0 w 2901156"/>
              <a:gd name="connsiteY6" fmla="*/ 0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156" h="1160462">
                <a:moveTo>
                  <a:pt x="0" y="0"/>
                </a:moveTo>
                <a:lnTo>
                  <a:pt x="2320925" y="0"/>
                </a:lnTo>
                <a:lnTo>
                  <a:pt x="2901156" y="580231"/>
                </a:lnTo>
                <a:lnTo>
                  <a:pt x="2320925" y="1160462"/>
                </a:lnTo>
                <a:lnTo>
                  <a:pt x="0" y="1160462"/>
                </a:lnTo>
                <a:lnTo>
                  <a:pt x="580231" y="58023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4249" tIns="48006" rIns="628237" bIns="48006" numCol="1" spcCol="1270" anchor="ctr" anchorCtr="0">
            <a:noAutofit/>
          </a:bodyPr>
          <a:lstStyle/>
          <a:p>
            <a:pPr marL="0" lvl="0" indent="0" algn="ctr" defTabSz="1600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altLang="en-US" sz="3600" kern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78417-1FD4-4DB4-9425-935D4D675B5B}"/>
              </a:ext>
            </a:extLst>
          </p:cNvPr>
          <p:cNvSpPr txBox="1"/>
          <p:nvPr/>
        </p:nvSpPr>
        <p:spPr>
          <a:xfrm>
            <a:off x="1801178" y="1921698"/>
            <a:ext cx="10526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개발사</a:t>
            </a:r>
            <a:endParaRPr lang="en-US" altLang="ko-KR" sz="24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기획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개발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1EC65-39E0-42EE-8431-54002C9A0AD1}"/>
              </a:ext>
            </a:extLst>
          </p:cNvPr>
          <p:cNvSpPr txBox="1"/>
          <p:nvPr/>
        </p:nvSpPr>
        <p:spPr>
          <a:xfrm>
            <a:off x="1103001" y="3183255"/>
            <a:ext cx="2399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게임제작</a:t>
            </a:r>
          </a:p>
          <a:p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온라인 게임은 모바일   게임에 비해 대규모 </a:t>
            </a:r>
            <a:endParaRPr lang="en-US" altLang="ko-KR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개발 인력과 투자와     장기의 개발 기간 필요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7660337-E717-42A6-B417-4D6300AAF7E5}"/>
              </a:ext>
            </a:extLst>
          </p:cNvPr>
          <p:cNvGrpSpPr/>
          <p:nvPr/>
        </p:nvGrpSpPr>
        <p:grpSpPr>
          <a:xfrm>
            <a:off x="3543706" y="1830431"/>
            <a:ext cx="2913793" cy="3384149"/>
            <a:chOff x="3543706" y="1830431"/>
            <a:chExt cx="2913793" cy="3384149"/>
          </a:xfrm>
        </p:grpSpPr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BE896E12-1234-4F0F-873B-10B0F5D50B07}"/>
                </a:ext>
              </a:extLst>
            </p:cNvPr>
            <p:cNvSpPr/>
            <p:nvPr/>
          </p:nvSpPr>
          <p:spPr>
            <a:xfrm>
              <a:off x="3878019" y="1982831"/>
              <a:ext cx="2245169" cy="921200"/>
            </a:xfrm>
            <a:custGeom>
              <a:avLst/>
              <a:gdLst>
                <a:gd name="connsiteX0" fmla="*/ 0 w 2901156"/>
                <a:gd name="connsiteY0" fmla="*/ 0 h 1160462"/>
                <a:gd name="connsiteX1" fmla="*/ 2320925 w 2901156"/>
                <a:gd name="connsiteY1" fmla="*/ 0 h 1160462"/>
                <a:gd name="connsiteX2" fmla="*/ 2901156 w 2901156"/>
                <a:gd name="connsiteY2" fmla="*/ 580231 h 1160462"/>
                <a:gd name="connsiteX3" fmla="*/ 2320925 w 2901156"/>
                <a:gd name="connsiteY3" fmla="*/ 1160462 h 1160462"/>
                <a:gd name="connsiteX4" fmla="*/ 0 w 2901156"/>
                <a:gd name="connsiteY4" fmla="*/ 1160462 h 1160462"/>
                <a:gd name="connsiteX5" fmla="*/ 580231 w 2901156"/>
                <a:gd name="connsiteY5" fmla="*/ 580231 h 1160462"/>
                <a:gd name="connsiteX6" fmla="*/ 0 w 2901156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1156" h="1160462">
                  <a:moveTo>
                    <a:pt x="0" y="0"/>
                  </a:moveTo>
                  <a:lnTo>
                    <a:pt x="2320925" y="0"/>
                  </a:lnTo>
                  <a:lnTo>
                    <a:pt x="2901156" y="580231"/>
                  </a:lnTo>
                  <a:lnTo>
                    <a:pt x="2320925" y="1160462"/>
                  </a:lnTo>
                  <a:lnTo>
                    <a:pt x="0" y="1160462"/>
                  </a:lnTo>
                  <a:lnTo>
                    <a:pt x="580231" y="580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4249" tIns="48006" rIns="628237" bIns="48006" numCol="1" spcCol="1270" anchor="ctr" anchorCtr="0">
              <a:noAutofit/>
            </a:bodyPr>
            <a:lstStyle/>
            <a:p>
              <a:pPr marL="0" lvl="0" indent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3600" kern="1200"/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CDB25FF3-A2F6-4D42-ADCA-7B321E24ED06}"/>
                </a:ext>
              </a:extLst>
            </p:cNvPr>
            <p:cNvSpPr/>
            <p:nvPr/>
          </p:nvSpPr>
          <p:spPr>
            <a:xfrm>
              <a:off x="3699356" y="1830431"/>
              <a:ext cx="2303001" cy="921200"/>
            </a:xfrm>
            <a:custGeom>
              <a:avLst/>
              <a:gdLst>
                <a:gd name="connsiteX0" fmla="*/ 0 w 2901156"/>
                <a:gd name="connsiteY0" fmla="*/ 0 h 1160462"/>
                <a:gd name="connsiteX1" fmla="*/ 2320925 w 2901156"/>
                <a:gd name="connsiteY1" fmla="*/ 0 h 1160462"/>
                <a:gd name="connsiteX2" fmla="*/ 2901156 w 2901156"/>
                <a:gd name="connsiteY2" fmla="*/ 580231 h 1160462"/>
                <a:gd name="connsiteX3" fmla="*/ 2320925 w 2901156"/>
                <a:gd name="connsiteY3" fmla="*/ 1160462 h 1160462"/>
                <a:gd name="connsiteX4" fmla="*/ 0 w 2901156"/>
                <a:gd name="connsiteY4" fmla="*/ 1160462 h 1160462"/>
                <a:gd name="connsiteX5" fmla="*/ 580231 w 2901156"/>
                <a:gd name="connsiteY5" fmla="*/ 580231 h 1160462"/>
                <a:gd name="connsiteX6" fmla="*/ 0 w 2901156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1156" h="1160462">
                  <a:moveTo>
                    <a:pt x="0" y="0"/>
                  </a:moveTo>
                  <a:lnTo>
                    <a:pt x="2320925" y="0"/>
                  </a:lnTo>
                  <a:lnTo>
                    <a:pt x="2901156" y="580231"/>
                  </a:lnTo>
                  <a:lnTo>
                    <a:pt x="2320925" y="1160462"/>
                  </a:lnTo>
                  <a:lnTo>
                    <a:pt x="0" y="1160462"/>
                  </a:lnTo>
                  <a:lnTo>
                    <a:pt x="580231" y="580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4249" tIns="48006" rIns="628237" bIns="48006" numCol="1" spcCol="1270" anchor="ctr" anchorCtr="0">
              <a:noAutofit/>
            </a:bodyPr>
            <a:lstStyle/>
            <a:p>
              <a:pPr marL="0" lvl="0" indent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3600" kern="12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56CD550-0BC1-4EE6-AD06-944390395E07}"/>
                </a:ext>
              </a:extLst>
            </p:cNvPr>
            <p:cNvSpPr txBox="1"/>
            <p:nvPr/>
          </p:nvSpPr>
          <p:spPr>
            <a:xfrm>
              <a:off x="4328165" y="1921698"/>
              <a:ext cx="11608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퍼블리셔</a:t>
              </a:r>
              <a:endPara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pPr algn="ctr"/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배급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5CF72C-C850-4C85-B314-B746C306053E}"/>
                </a:ext>
              </a:extLst>
            </p:cNvPr>
            <p:cNvSpPr txBox="1"/>
            <p:nvPr/>
          </p:nvSpPr>
          <p:spPr>
            <a:xfrm>
              <a:off x="3543706" y="3183255"/>
              <a:ext cx="291379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게임의 사업성을 검토 후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   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퍼블리싱 계약 체결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 출시 전 비즈니스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모델 수립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판매 및 마케팅 전략 구체화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출시 후 서비스 운영 담당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게임의 전체 생애주기 관리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BD5C018-3567-4DFB-A5B2-4DFEC3764DC0}"/>
              </a:ext>
            </a:extLst>
          </p:cNvPr>
          <p:cNvGrpSpPr/>
          <p:nvPr/>
        </p:nvGrpSpPr>
        <p:grpSpPr>
          <a:xfrm>
            <a:off x="6299979" y="1830431"/>
            <a:ext cx="2558271" cy="4196445"/>
            <a:chOff x="6299979" y="1830431"/>
            <a:chExt cx="2558271" cy="4196445"/>
          </a:xfrm>
        </p:grpSpPr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54BB2566-66F7-43F6-A69B-00AF2FCFB499}"/>
                </a:ext>
              </a:extLst>
            </p:cNvPr>
            <p:cNvSpPr/>
            <p:nvPr/>
          </p:nvSpPr>
          <p:spPr>
            <a:xfrm>
              <a:off x="6500820" y="1982831"/>
              <a:ext cx="2245169" cy="921200"/>
            </a:xfrm>
            <a:custGeom>
              <a:avLst/>
              <a:gdLst>
                <a:gd name="connsiteX0" fmla="*/ 0 w 2901156"/>
                <a:gd name="connsiteY0" fmla="*/ 0 h 1160462"/>
                <a:gd name="connsiteX1" fmla="*/ 2320925 w 2901156"/>
                <a:gd name="connsiteY1" fmla="*/ 0 h 1160462"/>
                <a:gd name="connsiteX2" fmla="*/ 2901156 w 2901156"/>
                <a:gd name="connsiteY2" fmla="*/ 580231 h 1160462"/>
                <a:gd name="connsiteX3" fmla="*/ 2320925 w 2901156"/>
                <a:gd name="connsiteY3" fmla="*/ 1160462 h 1160462"/>
                <a:gd name="connsiteX4" fmla="*/ 0 w 2901156"/>
                <a:gd name="connsiteY4" fmla="*/ 1160462 h 1160462"/>
                <a:gd name="connsiteX5" fmla="*/ 580231 w 2901156"/>
                <a:gd name="connsiteY5" fmla="*/ 580231 h 1160462"/>
                <a:gd name="connsiteX6" fmla="*/ 0 w 2901156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1156" h="1160462">
                  <a:moveTo>
                    <a:pt x="0" y="0"/>
                  </a:moveTo>
                  <a:lnTo>
                    <a:pt x="2320925" y="0"/>
                  </a:lnTo>
                  <a:lnTo>
                    <a:pt x="2901156" y="580231"/>
                  </a:lnTo>
                  <a:lnTo>
                    <a:pt x="2320925" y="1160462"/>
                  </a:lnTo>
                  <a:lnTo>
                    <a:pt x="0" y="1160462"/>
                  </a:lnTo>
                  <a:lnTo>
                    <a:pt x="580231" y="580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4249" tIns="48006" rIns="628237" bIns="48006" numCol="1" spcCol="1270" anchor="ctr" anchorCtr="0">
              <a:noAutofit/>
            </a:bodyPr>
            <a:lstStyle/>
            <a:p>
              <a:pPr marL="0" lvl="0" indent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3600" kern="1200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C2F25C5D-05E9-4F56-A07A-FF84AF4E4FEA}"/>
                </a:ext>
              </a:extLst>
            </p:cNvPr>
            <p:cNvSpPr/>
            <p:nvPr/>
          </p:nvSpPr>
          <p:spPr>
            <a:xfrm>
              <a:off x="6299979" y="1830431"/>
              <a:ext cx="2303001" cy="921200"/>
            </a:xfrm>
            <a:custGeom>
              <a:avLst/>
              <a:gdLst>
                <a:gd name="connsiteX0" fmla="*/ 0 w 2901156"/>
                <a:gd name="connsiteY0" fmla="*/ 0 h 1160462"/>
                <a:gd name="connsiteX1" fmla="*/ 2320925 w 2901156"/>
                <a:gd name="connsiteY1" fmla="*/ 0 h 1160462"/>
                <a:gd name="connsiteX2" fmla="*/ 2901156 w 2901156"/>
                <a:gd name="connsiteY2" fmla="*/ 580231 h 1160462"/>
                <a:gd name="connsiteX3" fmla="*/ 2320925 w 2901156"/>
                <a:gd name="connsiteY3" fmla="*/ 1160462 h 1160462"/>
                <a:gd name="connsiteX4" fmla="*/ 0 w 2901156"/>
                <a:gd name="connsiteY4" fmla="*/ 1160462 h 1160462"/>
                <a:gd name="connsiteX5" fmla="*/ 580231 w 2901156"/>
                <a:gd name="connsiteY5" fmla="*/ 580231 h 1160462"/>
                <a:gd name="connsiteX6" fmla="*/ 0 w 2901156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1156" h="1160462">
                  <a:moveTo>
                    <a:pt x="0" y="0"/>
                  </a:moveTo>
                  <a:lnTo>
                    <a:pt x="2320925" y="0"/>
                  </a:lnTo>
                  <a:lnTo>
                    <a:pt x="2901156" y="580231"/>
                  </a:lnTo>
                  <a:lnTo>
                    <a:pt x="2320925" y="1160462"/>
                  </a:lnTo>
                  <a:lnTo>
                    <a:pt x="0" y="1160462"/>
                  </a:lnTo>
                  <a:lnTo>
                    <a:pt x="580231" y="580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4249" tIns="48006" rIns="628237" bIns="48006" numCol="1" spcCol="1270" anchor="ctr" anchorCtr="0">
              <a:noAutofit/>
            </a:bodyPr>
            <a:lstStyle/>
            <a:p>
              <a:pPr marL="0" lvl="0" indent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3600" kern="12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DF34B2-4DCC-4FD2-AD81-E4C014390C0A}"/>
                </a:ext>
              </a:extLst>
            </p:cNvPr>
            <p:cNvSpPr txBox="1"/>
            <p:nvPr/>
          </p:nvSpPr>
          <p:spPr>
            <a:xfrm>
              <a:off x="6923284" y="1921698"/>
              <a:ext cx="11849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플랫폼</a:t>
              </a:r>
              <a:endPara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유통</a:t>
              </a:r>
              <a:r>
                <a:rPr lang="en-US" altLang="ko-KR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·</a:t>
              </a:r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서비스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37CC4A-E979-4A10-8497-C19F701F0648}"/>
                </a:ext>
              </a:extLst>
            </p:cNvPr>
            <p:cNvSpPr txBox="1"/>
            <p:nvPr/>
          </p:nvSpPr>
          <p:spPr>
            <a:xfrm>
              <a:off x="6459032" y="3164554"/>
              <a:ext cx="239921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애플의 앱스토어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</a:p>
            <a:p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구글의 구글플레이가 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주요 플랫폼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카카오톡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라인과 같은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모바일 메신저가 게임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유통 채널로 등장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온라인 게임 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</a:p>
            <a:p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자체 게임 포털에 게임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서비스 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or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스팀과 같은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플랫폼 이용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0E3C4C7-EA54-43FF-8875-98712F0CEDCF}"/>
              </a:ext>
            </a:extLst>
          </p:cNvPr>
          <p:cNvGrpSpPr/>
          <p:nvPr/>
        </p:nvGrpSpPr>
        <p:grpSpPr>
          <a:xfrm>
            <a:off x="8745989" y="1830431"/>
            <a:ext cx="2551484" cy="3384149"/>
            <a:chOff x="8745989" y="1830431"/>
            <a:chExt cx="2551484" cy="3384149"/>
          </a:xfrm>
        </p:grpSpPr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77DFE07C-5DB7-470E-B000-906F692BC371}"/>
                </a:ext>
              </a:extLst>
            </p:cNvPr>
            <p:cNvSpPr/>
            <p:nvPr/>
          </p:nvSpPr>
          <p:spPr>
            <a:xfrm>
              <a:off x="8954313" y="1982831"/>
              <a:ext cx="2245169" cy="921200"/>
            </a:xfrm>
            <a:custGeom>
              <a:avLst/>
              <a:gdLst>
                <a:gd name="connsiteX0" fmla="*/ 0 w 2901156"/>
                <a:gd name="connsiteY0" fmla="*/ 0 h 1160462"/>
                <a:gd name="connsiteX1" fmla="*/ 2320925 w 2901156"/>
                <a:gd name="connsiteY1" fmla="*/ 0 h 1160462"/>
                <a:gd name="connsiteX2" fmla="*/ 2901156 w 2901156"/>
                <a:gd name="connsiteY2" fmla="*/ 580231 h 1160462"/>
                <a:gd name="connsiteX3" fmla="*/ 2320925 w 2901156"/>
                <a:gd name="connsiteY3" fmla="*/ 1160462 h 1160462"/>
                <a:gd name="connsiteX4" fmla="*/ 0 w 2901156"/>
                <a:gd name="connsiteY4" fmla="*/ 1160462 h 1160462"/>
                <a:gd name="connsiteX5" fmla="*/ 580231 w 2901156"/>
                <a:gd name="connsiteY5" fmla="*/ 580231 h 1160462"/>
                <a:gd name="connsiteX6" fmla="*/ 0 w 2901156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1156" h="1160462">
                  <a:moveTo>
                    <a:pt x="0" y="0"/>
                  </a:moveTo>
                  <a:lnTo>
                    <a:pt x="2320925" y="0"/>
                  </a:lnTo>
                  <a:lnTo>
                    <a:pt x="2901156" y="580231"/>
                  </a:lnTo>
                  <a:lnTo>
                    <a:pt x="2320925" y="1160462"/>
                  </a:lnTo>
                  <a:lnTo>
                    <a:pt x="0" y="1160462"/>
                  </a:lnTo>
                  <a:lnTo>
                    <a:pt x="580231" y="580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4249" tIns="48006" rIns="628237" bIns="48006" numCol="1" spcCol="1270" anchor="ctr" anchorCtr="0">
              <a:noAutofit/>
            </a:bodyPr>
            <a:lstStyle/>
            <a:p>
              <a:pPr marL="0" lvl="0" indent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3600" kern="1200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10AF0C82-439B-48E9-A71C-EE5C31D42E5A}"/>
                </a:ext>
              </a:extLst>
            </p:cNvPr>
            <p:cNvSpPr/>
            <p:nvPr/>
          </p:nvSpPr>
          <p:spPr>
            <a:xfrm>
              <a:off x="8745989" y="1830431"/>
              <a:ext cx="2303001" cy="921200"/>
            </a:xfrm>
            <a:custGeom>
              <a:avLst/>
              <a:gdLst>
                <a:gd name="connsiteX0" fmla="*/ 0 w 2901156"/>
                <a:gd name="connsiteY0" fmla="*/ 0 h 1160462"/>
                <a:gd name="connsiteX1" fmla="*/ 2320925 w 2901156"/>
                <a:gd name="connsiteY1" fmla="*/ 0 h 1160462"/>
                <a:gd name="connsiteX2" fmla="*/ 2901156 w 2901156"/>
                <a:gd name="connsiteY2" fmla="*/ 580231 h 1160462"/>
                <a:gd name="connsiteX3" fmla="*/ 2320925 w 2901156"/>
                <a:gd name="connsiteY3" fmla="*/ 1160462 h 1160462"/>
                <a:gd name="connsiteX4" fmla="*/ 0 w 2901156"/>
                <a:gd name="connsiteY4" fmla="*/ 1160462 h 1160462"/>
                <a:gd name="connsiteX5" fmla="*/ 580231 w 2901156"/>
                <a:gd name="connsiteY5" fmla="*/ 580231 h 1160462"/>
                <a:gd name="connsiteX6" fmla="*/ 0 w 2901156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1156" h="1160462">
                  <a:moveTo>
                    <a:pt x="0" y="0"/>
                  </a:moveTo>
                  <a:lnTo>
                    <a:pt x="2320925" y="0"/>
                  </a:lnTo>
                  <a:lnTo>
                    <a:pt x="2901156" y="580231"/>
                  </a:lnTo>
                  <a:lnTo>
                    <a:pt x="2320925" y="1160462"/>
                  </a:lnTo>
                  <a:lnTo>
                    <a:pt x="0" y="1160462"/>
                  </a:lnTo>
                  <a:lnTo>
                    <a:pt x="580231" y="580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4249" tIns="48006" rIns="628237" bIns="48006" numCol="1" spcCol="1270" anchor="ctr" anchorCtr="0">
              <a:noAutofit/>
            </a:bodyPr>
            <a:lstStyle/>
            <a:p>
              <a:pPr marL="0" lvl="0" indent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3600" kern="1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86DA00-FDE5-459F-AE81-E110D3503627}"/>
                </a:ext>
              </a:extLst>
            </p:cNvPr>
            <p:cNvSpPr txBox="1"/>
            <p:nvPr/>
          </p:nvSpPr>
          <p:spPr>
            <a:xfrm>
              <a:off x="9435857" y="1921698"/>
              <a:ext cx="9364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소비자</a:t>
              </a:r>
              <a:endParaRPr lang="en-US" altLang="ko-KR" sz="2400" dirty="0"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pPr algn="ctr"/>
              <a:r>
                <a:rPr lang="ko-KR" altLang="en-US" dirty="0"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소비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5E8CA4-D79A-4E01-8D68-DDE555E85CEF}"/>
                </a:ext>
              </a:extLst>
            </p:cNvPr>
            <p:cNvSpPr txBox="1"/>
            <p:nvPr/>
          </p:nvSpPr>
          <p:spPr>
            <a:xfrm>
              <a:off x="8898255" y="3183255"/>
              <a:ext cx="239921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소비자는 개인용 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PC, </a:t>
              </a:r>
            </a:p>
            <a:p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모바일 기기에서 게임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다운로드 후 이용</a:t>
              </a: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게임을 다운로드 시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결제하거나</a:t>
              </a:r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 이용 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 부분 </a:t>
              </a:r>
              <a:r>
                <a:rPr lang="ko-KR" altLang="en-US" dirty="0" err="1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유료화된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endPara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</a:t>
              </a:r>
              <a:r>
                <a:rPr lang="ko-KR" altLang="en-US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서비스 구매</a:t>
              </a: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D192D1E6-041E-48AB-9309-4C3FB45BB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61947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6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A14F694-341A-4891-98B5-8151C36480FA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밸류체인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(Value Chain)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6302FEFE-38DE-4B7D-A6A3-A1B08094D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70" name="직사각형 69">
            <a:extLst>
              <a:ext uri="{FF2B5EF4-FFF2-40B4-BE49-F238E27FC236}">
                <a16:creationId xmlns:a16="http://schemas.microsoft.com/office/drawing/2014/main" id="{69BCA975-800D-4981-8401-1BBF8432735C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8779591E-1170-4692-A37D-B22952A13F9F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EE868BB5-E766-42AA-B5BE-FA05385A5BFB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A61D65AE-2338-480B-BDE4-D440A3A9DBAB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B12CA122-60C1-4BF0-B2ED-C328D235A71F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A0FF91A-51A1-4919-9C37-B832E984D5BF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E5E172F-8439-4F79-86C2-B1259D9920E0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5245A486-06D8-408E-9BDC-5292CBAE77BB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CC3D24BE-0458-415E-B4DD-5C9B1E4D9C16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506B0861-58FD-4A11-BD20-EF27BD1290B0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6509D6F9-03FF-42A5-ABD9-D796997D30B4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CC809FAA-6E6B-4A10-8ECA-281819A2361A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06423D76-D861-4C5F-B40A-EC477BC18B8B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B85C0B27-60D2-4F39-88B8-3FF26B76C4DD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170B4E55-3EFC-400F-8C64-4C3FC548A739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461CCBE1-306E-4ADA-8479-FFB76CFC71A7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11957C80-B4C7-4892-BAE8-5F256A664AF9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9A0EB776-0ED6-4BF6-A94B-31A274451711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FB0D85F3-E604-4A5D-94C8-0794BD9B34DB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23D4EBC6-945F-44EA-A181-342B3F3B0B31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159B8A00-6800-4D0A-8661-0041CF4EA365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B8E4C0A0-476A-417F-897A-2BB40F05897B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2D487B59-ACA0-4366-8C3C-ED2F7EA1F7FC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641D0A8C-3499-4766-A706-007BD953A98E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665C31BB-2D63-47C8-B397-26B386FEEABB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4B02A9C4-B280-4D10-8427-2E58974CA407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5F93B9E7-8DE8-455C-B593-6411E5F5ED41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B7B2AA96-1796-4BB5-951C-76D64E62C3A9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795185-9650-4BED-8DFD-46D898C0D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84" y="1519319"/>
            <a:ext cx="7523242" cy="447417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FA18425-5B9F-49C3-9BF2-94215878E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61947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5207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>
            <a:extLst>
              <a:ext uri="{FF2B5EF4-FFF2-40B4-BE49-F238E27FC236}">
                <a16:creationId xmlns:a16="http://schemas.microsoft.com/office/drawing/2014/main" id="{60142866-33EB-4682-8D66-ECD97305F9AD}"/>
              </a:ext>
            </a:extLst>
          </p:cNvPr>
          <p:cNvGrpSpPr/>
          <p:nvPr/>
        </p:nvGrpSpPr>
        <p:grpSpPr>
          <a:xfrm>
            <a:off x="902849" y="1218429"/>
            <a:ext cx="4515340" cy="1032247"/>
            <a:chOff x="835476" y="937624"/>
            <a:chExt cx="4515340" cy="103224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84E2B59-00AE-48E5-8613-27B14D227309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A8CE62A-3B28-4152-A1E7-C646503D241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1C910C6-9292-49D2-A8F1-060681EF6AD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943FA9F-F349-4464-A017-23D266CEF98B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B6687327-E3AE-42BE-8DB3-53FEAF39F990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2A95B48-0417-4D03-8AF6-1F9707FAC699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D412AB01-34CA-4199-ACCB-8B4AECCBE061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C183DC97-C306-4438-9FA7-CE64B1119045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6195EBD-1DDB-44EF-A756-DB0D536C74D4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373076D1-98D5-4898-8648-6895CF22F5AE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99F94AC-251A-48E5-B980-06D40D75BAE4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CC69020E-C626-4120-ABBF-6DCE7A114086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238B3246-71F3-4732-BD9A-4B941AA5B24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5C9D845-DD1C-4ADD-A783-D87997CD50E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731ED31B-E4E8-492F-9933-32E28AAEA225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1A4AECAE-5BC1-4292-B884-325184AE9BA2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F6873E12-471C-443D-9E98-F1B9D50FDB4B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36EF1B52-2BD3-4362-B17E-B3704D05A17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4D39E630-EA12-49E5-ACE3-4704D5437566}"/>
              </a:ext>
            </a:extLst>
          </p:cNvPr>
          <p:cNvGrpSpPr/>
          <p:nvPr/>
        </p:nvGrpSpPr>
        <p:grpSpPr>
          <a:xfrm flipH="1" flipV="1">
            <a:off x="6711788" y="4490847"/>
            <a:ext cx="4619239" cy="949950"/>
            <a:chOff x="835476" y="937624"/>
            <a:chExt cx="4515340" cy="1032247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7DFA1A19-5BAD-4A9B-A010-D2A38CFA04DB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26D7C46D-38A5-4D33-9089-E840F4042665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D1FABB3A-6196-489C-8FAF-D22272B5A108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728416B1-1407-40D9-993F-657EB1C32E15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979F9C44-7CAB-4B38-B286-194D3174B57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92F52B59-1844-4583-AC5C-540D7079FB96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CB11F4FC-BCE5-4983-952E-94833C59F176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21DA9251-AE39-4CB6-BA80-73E89FC75577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0E0D9ED4-7B12-44FE-9B14-E03A5A94E73C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7662D0EA-6D59-42F6-8736-E3000C20FFF1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DDCC1648-8182-48C4-83F5-A51AB6F07A38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75BA06D5-3DB7-47A3-B7CD-0F5861389BE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A012F78C-EA2B-4524-B9ED-4FD138A8CB32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A3A962E0-FBA3-4AC4-BC76-A77964371572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C1BCB7CB-67B1-47CE-B728-0FC029F4F152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36105920-C383-4535-A43D-5DB8DB13130B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A1858CB0-DBA2-483E-BDF6-50A90A10E151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B562190C-E360-4F2F-98B1-4315B7D2F0D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D49B356-B5B8-455A-AFEA-1C78B109723B}"/>
              </a:ext>
            </a:extLst>
          </p:cNvPr>
          <p:cNvGrpSpPr/>
          <p:nvPr/>
        </p:nvGrpSpPr>
        <p:grpSpPr>
          <a:xfrm flipV="1">
            <a:off x="838774" y="5081457"/>
            <a:ext cx="4515340" cy="949950"/>
            <a:chOff x="835476" y="937624"/>
            <a:chExt cx="4515340" cy="1032247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B9B37375-19E6-454D-8134-8F8DAEF5F94E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20BBABCE-47D5-47D7-9356-6A87D0D73C07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9EE77671-13C1-4949-B9D7-9D7CFD27279E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B5E4581B-4EEB-451E-90EF-BE9FDEB31CD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AAA1EA05-4B51-4C59-A08E-901CF133E39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414423D5-7355-42BC-A8C9-A2D2435960EF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663A498F-6F5D-4FFC-A615-F930AB2AF9AA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id="{0A359FDA-B65D-4654-89C0-02857D5D1616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0DE90D96-06BF-4AFC-ACCB-1E51B6F4727B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741C8DF1-13B7-4D4A-AE09-019E6446746A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95388D41-2812-4E91-A1BA-0B971831FDD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EC060C08-699E-4BC6-9F15-0680D6925977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0BB7440D-494B-476B-A0C3-AD39F6B2D3A6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F6136095-5DF3-46F3-87B7-0C41531EA5F7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8BB6CBAA-9050-4C25-89F1-E77E46D57EED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4D87BEFE-C1ED-4229-99C4-A1AFCF33E58F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007677DA-2562-42B4-BE7A-FA89C24DFE9D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D4036ABE-D35F-4AB8-9B98-0B0067B9C9B0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2E23C20A-5129-4E5B-A95E-2B48A2FC9038}"/>
              </a:ext>
            </a:extLst>
          </p:cNvPr>
          <p:cNvSpPr/>
          <p:nvPr/>
        </p:nvSpPr>
        <p:spPr>
          <a:xfrm>
            <a:off x="3223846" y="2840265"/>
            <a:ext cx="5964701" cy="1547446"/>
          </a:xfrm>
          <a:prstGeom prst="snip2DiagRect">
            <a:avLst/>
          </a:prstGeom>
          <a:solidFill>
            <a:srgbClr val="112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92AD3086-8655-4EFC-A214-865945FE4DFF}"/>
              </a:ext>
            </a:extLst>
          </p:cNvPr>
          <p:cNvSpPr/>
          <p:nvPr/>
        </p:nvSpPr>
        <p:spPr>
          <a:xfrm>
            <a:off x="3113649" y="2655277"/>
            <a:ext cx="5964701" cy="1547446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F32B9-154C-41D7-9B67-EB0E37BBF56A}"/>
              </a:ext>
            </a:extLst>
          </p:cNvPr>
          <p:cNvSpPr txBox="1"/>
          <p:nvPr/>
        </p:nvSpPr>
        <p:spPr>
          <a:xfrm>
            <a:off x="5217464" y="3102615"/>
            <a:ext cx="293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흐름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9CBD4-0950-4106-AD6E-ADF62DAD3C19}"/>
              </a:ext>
            </a:extLst>
          </p:cNvPr>
          <p:cNvSpPr txBox="1"/>
          <p:nvPr/>
        </p:nvSpPr>
        <p:spPr>
          <a:xfrm>
            <a:off x="3562461" y="3136612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2 :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E78268-CC92-41A1-8600-88B9B811E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584" b="78954" l="86968" r="92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04" t="69538" r="7059" b="20000"/>
          <a:stretch/>
        </p:blipFill>
        <p:spPr>
          <a:xfrm>
            <a:off x="8204980" y="3078345"/>
            <a:ext cx="618979" cy="71745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D86D033F-5D2D-416F-9EAA-FC9CD76A8D09}"/>
              </a:ext>
            </a:extLst>
          </p:cNvPr>
          <p:cNvGrpSpPr/>
          <p:nvPr/>
        </p:nvGrpSpPr>
        <p:grpSpPr>
          <a:xfrm>
            <a:off x="9116511" y="939191"/>
            <a:ext cx="2260968" cy="72390"/>
            <a:chOff x="5128250" y="845329"/>
            <a:chExt cx="2260968" cy="7239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1BE6E8D2-2471-4C63-AC4B-4146973B33EF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E879A580-3998-4A56-829D-3952149D59CC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4ADB120B-0F1D-4BA8-ADDA-78E00E90575A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39BF48B-6164-43A1-B5E3-3EC6A97AE3CE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A8901E0-5672-4D72-8C5F-20533B813606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36B0DC7-F15C-44CF-9126-3A3B6AD3B6CE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9BCB824-FA13-49D1-850C-17B76ACC2DF1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BDA04EE-7815-4AA6-B683-8270F6FE7DE1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94B72EB-8992-4E78-98B7-83175CC846A3}"/>
              </a:ext>
            </a:extLst>
          </p:cNvPr>
          <p:cNvGrpSpPr/>
          <p:nvPr/>
        </p:nvGrpSpPr>
        <p:grpSpPr>
          <a:xfrm rot="19177137">
            <a:off x="6863245" y="1889728"/>
            <a:ext cx="2260968" cy="72390"/>
            <a:chOff x="5128250" y="845329"/>
            <a:chExt cx="2260968" cy="72390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3B90A9E8-8CE7-4E91-9727-6AE47C4F0886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6897D17-F5B6-469F-8DF7-3CEBDFD6BDF3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FEE30D3-4187-4EF4-A7AD-FDF1D49A039B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3621E8C1-73A6-45D1-95C5-ABD7D21AA084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AD06553C-1BD1-48A1-A446-BF668B2CE3D5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A76BC69-A505-48DD-B75A-24B2F7F43F9A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26BB41B-4FDF-493F-BE9E-196F40935B49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B1D86A6-A68E-4EA8-B411-00F48438FA42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616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inven.co.kr/column/jukz_pre_reporter/20081015171502403.jpg">
            <a:extLst>
              <a:ext uri="{FF2B5EF4-FFF2-40B4-BE49-F238E27FC236}">
                <a16:creationId xmlns:a16="http://schemas.microsoft.com/office/drawing/2014/main" id="{D65BBE0C-1D2D-49EA-984E-78C93AC7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42" y="2747138"/>
            <a:ext cx="5046345" cy="20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ìµì´ì ê²ìì ëí ì´ë¯¸ì§ ê²ìê²°ê³¼">
            <a:extLst>
              <a:ext uri="{FF2B5EF4-FFF2-40B4-BE49-F238E27FC236}">
                <a16:creationId xmlns:a16="http://schemas.microsoft.com/office/drawing/2014/main" id="{226F3464-A818-4AE8-AD73-1981D18D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" y="2747138"/>
            <a:ext cx="5096451" cy="20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BEB53C-4233-4A95-889B-2D1E16C09DEB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1960s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게임의 탄생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3CB9B1B-BB67-4F52-8D3A-E0B9F0AA06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9A7FF7E6-66F0-4AA3-8912-02014E806848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8A9263A-57CD-414B-99D1-0B789DE0BF83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CD51452A-27E9-40D0-BE3A-2087A102F18A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6083AAE-5F2C-49A0-AFDA-8573BB11D6A5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6A95A6B2-BF35-41F5-BE61-99A93543AF0B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967324E-5290-43F0-A34C-1119957CB113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DAAA405-602B-4AD9-97B1-86CA2A1A1ABD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2DD980BF-7B60-4B7F-BCC7-2483922A0259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072C449-C533-451D-8086-92715AE851AC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16A011F0-2147-4375-AAF0-421FD070F162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DD4FDCC0-8187-4C50-A454-3F11451193BE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74B9211D-DAEE-4638-8050-E9D63F71E40F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9962F1C5-CBFB-4D3C-A667-A7C83050342B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E1ACFDC4-DFD9-4176-AFE5-9D8028FC79C0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32A0C69-88B0-4574-89F0-833207F6E090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D15CED7E-8D37-4134-A719-AAD91F1F6BD0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FF1DF15C-B0B3-4E08-BA30-360249035498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D91FE1B2-97FA-4B7B-A3A4-28D029B497DF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5F3DDB96-9961-431C-9AAD-4B7FC478BF44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6543BD82-ED56-4030-B4EB-8B3B0E248AE1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CCB43CBF-C25C-498F-B422-C91BF88EA97D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D5A3F7BD-FF03-4D47-9B33-38623327549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98EFBD02-D109-4D57-9427-4A53340E29CE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A609772A-4BDF-480F-8FDA-19683EFFF57B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8F145100-49EC-4B1F-872C-43C3395E58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2976512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82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5D8A37-53E7-4998-B048-DE9D8D8E4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40" b="95434" l="2144" r="98071">
                        <a14:foregroundMark x1="5573" y1="69863" x2="5573" y2="69863"/>
                        <a14:foregroundMark x1="1715" y1="47945" x2="10075" y2="47032"/>
                        <a14:foregroundMark x1="10075" y1="47032" x2="16184" y2="50685"/>
                        <a14:foregroundMark x1="16184" y1="50685" x2="21222" y2="66210"/>
                        <a14:foregroundMark x1="21222" y1="66210" x2="4716" y2="51598"/>
                        <a14:foregroundMark x1="4716" y1="51598" x2="4716" y2="51598"/>
                        <a14:foregroundMark x1="4716" y1="51598" x2="9646" y2="90411"/>
                        <a14:foregroundMark x1="9646" y1="90411" x2="15327" y2="90411"/>
                        <a14:foregroundMark x1="15327" y1="90411" x2="17363" y2="86301"/>
                        <a14:foregroundMark x1="2572" y1="58447" x2="2144" y2="96347"/>
                        <a14:foregroundMark x1="2144" y1="96347" x2="5573" y2="82192"/>
                        <a14:foregroundMark x1="95713" y1="60274" x2="92069" y2="81735"/>
                        <a14:foregroundMark x1="92069" y1="81735" x2="88639" y2="91781"/>
                        <a14:foregroundMark x1="97642" y1="53881" x2="98071" y2="79452"/>
                        <a14:foregroundMark x1="98071" y1="79452" x2="96463" y2="92694"/>
                        <a14:foregroundMark x1="39121" y1="7763" x2="51340" y2="2740"/>
                        <a14:foregroundMark x1="51340" y1="2740" x2="54019" y2="5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944" y="2340864"/>
            <a:ext cx="10014111" cy="235057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0DFAFF5-6908-430C-96A0-33A42F4FBEC1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1970s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게임팩의 시대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AA83EEA0-F9C3-43FD-9047-7BA3832901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38DE9911-A3DC-4822-AC96-57A588B2DD2E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5772102-F61D-460C-A7A0-B425EF79B4AF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5EE8DE4-9A9A-405C-AC48-32E0A1F50AF2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B445394-8F79-4DB0-9FC9-1F81046FBE8F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C5BBD2D7-DC6B-4826-AE86-A969DA97A418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76DE05C0-5B85-4DA3-BA24-C4C3EF024337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777B3AA9-AE03-44C1-A859-4FA8E0375F04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5BE4A02-C800-4439-9927-C54C6DAE4A72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D40C1AAB-212F-4D52-9FF4-AF447A219ACE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AA2FFDAA-85F1-445E-BE70-34D63C354AC6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F9508DF9-3DBF-477D-9A6B-F082AF6D4D6F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827288A7-5841-4631-A2B7-70C8660AEDC6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F3718051-0634-4681-9013-76DCA00540CC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8C953472-AF36-42AB-9AA1-AD41C30EDFF1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2D03DA6-D403-4471-8490-4A9DCAC726D9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298FBDAC-2EE8-47C8-B082-CB0C54440D83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4C9389D0-5618-414F-BBDF-7E8BBECDAFDC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125E052A-1B4D-45F0-AD03-9B3560CA3F62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668E815B-9CBC-4877-8BFA-539A90194902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CAA090DA-5DFE-416C-8C13-49DE44D23A56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C6E8AC82-72C7-47EE-8032-C89C22FB2E73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1843D842-AB28-4C67-B514-D386B1EED837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C3BECD54-4C81-4E63-B8ED-2774941D5AD8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8BB4E805-8869-46E1-9B98-4DD8D917BA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329587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0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blogthumb-phinf.pstatic.net/MjAxNzAxMTVfMzAw/MDAxNDg0NDE2MzE5OTY4.Esu2vD9lckPOVfY8EWs7HYySjENsej-UCb7wuTHyNBAg.F7WZ4sTfxud4OpZUunY1IAhXZQGpzEx3vHdbSHHkwdQg.JPEG.peopor/Nintendo-Famicom-Console-Set-FL.jpg?type=w800">
            <a:extLst>
              <a:ext uri="{FF2B5EF4-FFF2-40B4-BE49-F238E27FC236}">
                <a16:creationId xmlns:a16="http://schemas.microsoft.com/office/drawing/2014/main" id="{92D6D4CF-ED48-4A7A-B5D5-DCD053C8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39" y="2548888"/>
            <a:ext cx="4352500" cy="23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blogthumb-phinf.pstatic.net/MjAxNzAxMTVfMjQw/MDAxNDg0NDE2MzMwNDk0.K40XIgCuIgM_01y-MHUo5CL23s2mTOH1q2uD4wQbn5Yg.5miPnbysZ6glaakezf3DhynfkhnLhRGYlVlYo1cKR_Ug.PNG.peopor/%EC%8A%88%ED%8D%BC%EB%A7%88%EB%A6%AC%EC%98%A4.png?type=w800">
            <a:extLst>
              <a:ext uri="{FF2B5EF4-FFF2-40B4-BE49-F238E27FC236}">
                <a16:creationId xmlns:a16="http://schemas.microsoft.com/office/drawing/2014/main" id="{138ADEF5-9140-4F39-95AF-8C6F9345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0" b="92739" l="3059" r="94353">
                        <a14:foregroundMark x1="9412" y1="26073" x2="3529" y2="34983"/>
                        <a14:foregroundMark x1="25647" y1="10561" x2="29176" y2="15512"/>
                        <a14:foregroundMark x1="25882" y1="4620" x2="32000" y2="13531"/>
                        <a14:foregroundMark x1="27294" y1="3960" x2="29882" y2="6931"/>
                        <a14:foregroundMark x1="24706" y1="5611" x2="24941" y2="13531"/>
                        <a14:foregroundMark x1="30118" y1="4290" x2="23529" y2="13861"/>
                        <a14:foregroundMark x1="21882" y1="8911" x2="27765" y2="2970"/>
                        <a14:foregroundMark x1="40471" y1="2640" x2="45412" y2="2640"/>
                        <a14:foregroundMark x1="82588" y1="36304" x2="87529" y2="40924"/>
                        <a14:foregroundMark x1="77176" y1="48185" x2="83765" y2="41584"/>
                        <a14:foregroundMark x1="73412" y1="43564" x2="84471" y2="35644"/>
                        <a14:foregroundMark x1="84471" y1="35644" x2="88471" y2="51155"/>
                        <a14:foregroundMark x1="88471" y1="51155" x2="85882" y2="55116"/>
                        <a14:foregroundMark x1="92471" y1="70627" x2="80235" y2="74587"/>
                        <a14:foregroundMark x1="80235" y1="74587" x2="74588" y2="81188"/>
                        <a14:foregroundMark x1="68941" y1="68317" x2="72000" y2="73597"/>
                        <a14:foregroundMark x1="84000" y1="67327" x2="86824" y2="69637"/>
                        <a14:foregroundMark x1="91059" y1="60396" x2="85882" y2="63366"/>
                        <a14:foregroundMark x1="92706" y1="60066" x2="91059" y2="60066"/>
                        <a14:foregroundMark x1="92706" y1="58746" x2="92706" y2="57426"/>
                        <a14:foregroundMark x1="24471" y1="76898" x2="26824" y2="93399"/>
                        <a14:foregroundMark x1="26824" y1="93399" x2="31059" y2="89109"/>
                        <a14:foregroundMark x1="31059" y1="990" x2="32000" y2="7921"/>
                        <a14:foregroundMark x1="10353" y1="25083" x2="12941" y2="22442"/>
                        <a14:foregroundMark x1="40471" y1="17822" x2="44000" y2="23432"/>
                        <a14:foregroundMark x1="70824" y1="36304" x2="67765" y2="46535"/>
                        <a14:foregroundMark x1="52000" y1="37624" x2="61176" y2="35974"/>
                        <a14:foregroundMark x1="87059" y1="39604" x2="90353" y2="47855"/>
                        <a14:foregroundMark x1="88000" y1="40924" x2="90118" y2="46535"/>
                        <a14:foregroundMark x1="73882" y1="39274" x2="85882" y2="38944"/>
                        <a14:foregroundMark x1="85882" y1="38944" x2="90588" y2="46535"/>
                        <a14:foregroundMark x1="75059" y1="37294" x2="82824" y2="34653"/>
                        <a14:foregroundMark x1="88471" y1="38944" x2="91059" y2="47855"/>
                        <a14:foregroundMark x1="88471" y1="38944" x2="91294" y2="43894"/>
                        <a14:foregroundMark x1="90588" y1="60066" x2="94353" y2="57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2" y="2521734"/>
            <a:ext cx="3296630" cy="23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ëíëì ì­ì¬ì ëí ì´ë¯¸ì§ ê²ìê²°ê³¼">
            <a:extLst>
              <a:ext uri="{FF2B5EF4-FFF2-40B4-BE49-F238E27FC236}">
                <a16:creationId xmlns:a16="http://schemas.microsoft.com/office/drawing/2014/main" id="{14396C9C-9E22-446B-B0B7-783F1055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0" b="89910" l="4054" r="97027">
                        <a14:foregroundMark x1="21622" y1="63784" x2="27568" y2="64505"/>
                        <a14:foregroundMark x1="92027" y1="38198" x2="97162" y2="48288"/>
                        <a14:foregroundMark x1="7838" y1="38559" x2="3243" y2="46486"/>
                        <a14:foregroundMark x1="3243" y1="46486" x2="4054" y2="56036"/>
                        <a14:foregroundMark x1="4054" y1="56036" x2="7297" y2="61081"/>
                        <a14:foregroundMark x1="13108" y1="45586" x2="12973" y2="55676"/>
                        <a14:foregroundMark x1="12973" y1="55676" x2="12973" y2="55676"/>
                        <a14:foregroundMark x1="26622" y1="50450" x2="27703" y2="53153"/>
                        <a14:foregroundMark x1="37568" y1="49189" x2="38784" y2="53874"/>
                        <a14:foregroundMark x1="43919" y1="48829" x2="43919" y2="48829"/>
                        <a14:foregroundMark x1="48784" y1="55315" x2="48784" y2="55315"/>
                        <a14:foregroundMark x1="64865" y1="52432" x2="64865" y2="52432"/>
                        <a14:foregroundMark x1="76081" y1="50811" x2="76081" y2="50811"/>
                        <a14:foregroundMark x1="87027" y1="52252" x2="87027" y2="52252"/>
                        <a14:foregroundMark x1="26081" y1="44324" x2="26081" y2="44324"/>
                        <a14:backgroundMark x1="51351" y1="50270" x2="51351" y2="50270"/>
                        <a14:backgroundMark x1="88108" y1="43964" x2="89459" y2="45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6" y="2676043"/>
            <a:ext cx="2758448" cy="20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C9E79CE-7512-4ED4-ACF6-1BF536F41A41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1980s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닌텐도의 등장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8171A016-74BF-4841-A4B0-34B86F6646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F2D13D0B-D589-4EDC-B59C-BCB545806A0F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0791984-8CF0-49FC-BD27-2622380B499D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7A7D686B-9A61-4951-A9F6-476F028C7C6A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68E6D75A-5F16-4B99-8210-83F58466D9D5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854EC53A-F918-428C-B02C-E5B5C4F15210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5897B26C-018B-49D1-8A40-A7AB691389B8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D0C0C3C2-B073-4E0E-9995-429CF891B126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430989A0-CBCE-4DB6-A1CE-9DD00229D556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AAA5297A-1E08-428F-994D-6069B10418AA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2BE11DD5-17BD-42C0-BFD6-6D8C782829B2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31E0BC73-2C14-43D2-BB26-16215D3BA78D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0AF1E624-98B8-488E-9FDC-9232A874342A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97D36B28-4362-4373-95F9-A843041DC35A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D3F8225F-1C7B-4FBB-985D-FC905EBA664E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EF8DCC7-5BBC-4015-81A6-7A02298B6557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BF26EDEA-C852-4012-9619-A2E680991A7F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5D9AECFB-A309-4B2F-9D0A-93B1ADFC353C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B3F6F44A-ACC4-4CEB-B60F-8DB1D302AE60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7A154119-E021-442F-89BE-4C77324FF564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70243984-3BFD-4C5A-9928-BBA6EFE4EDEB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DB57368E-C70F-4980-B5A6-7004B6721D32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CC411A49-9008-4FDA-8EAE-ACACE2FC12C7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791793F1-552C-481D-8CA0-9A1612C7F9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3643507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ACB9F3-0468-44B7-9E6F-DB56024BF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7" b="92720" l="4716" r="98178">
                        <a14:foregroundMark x1="32262" y1="51724" x2="32262" y2="51724"/>
                        <a14:foregroundMark x1="19400" y1="53257" x2="20043" y2="52107"/>
                        <a14:foregroundMark x1="39335" y1="68199" x2="39764" y2="66667"/>
                        <a14:foregroundMark x1="44266" y1="38697" x2="44266" y2="38697"/>
                        <a14:foregroundMark x1="23687" y1="69349" x2="23687" y2="69349"/>
                        <a14:foregroundMark x1="22186" y1="59770" x2="22722" y2="59770"/>
                        <a14:foregroundMark x1="26045" y1="60920" x2="35584" y2="75096"/>
                        <a14:foregroundMark x1="40407" y1="58621" x2="40943" y2="65517"/>
                        <a14:foregroundMark x1="12647" y1="61686" x2="4823" y2="66667"/>
                        <a14:foregroundMark x1="93783" y1="24904" x2="91640" y2="47510"/>
                        <a14:foregroundMark x1="98071" y1="29502" x2="98392" y2="30268"/>
                        <a14:foregroundMark x1="74812" y1="6897" x2="76527" y2="8046"/>
                        <a14:foregroundMark x1="54877" y1="89272" x2="55305" y2="90038"/>
                        <a14:foregroundMark x1="65595" y1="91571" x2="65595" y2="91571"/>
                        <a14:foregroundMark x1="16506" y1="84291" x2="16506" y2="84291"/>
                        <a14:foregroundMark x1="55198" y1="92720" x2="55198" y2="92720"/>
                      </a14:backgroundRemoval>
                    </a14:imgEffect>
                  </a14:imgLayer>
                </a14:imgProps>
              </a:ext>
            </a:extLst>
          </a:blip>
          <a:srcRect r="49496"/>
          <a:stretch/>
        </p:blipFill>
        <p:spPr>
          <a:xfrm>
            <a:off x="720089" y="2620880"/>
            <a:ext cx="3659287" cy="202689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7785CD8-8D89-453A-B85C-60B621F6DFD5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1990s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초반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 CD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게임의 등장</a:t>
            </a:r>
          </a:p>
        </p:txBody>
      </p:sp>
      <p:pic>
        <p:nvPicPr>
          <p:cNvPr id="1028" name="Picture 4" descr="ë ì ëí ì´ë¯¸ì§ ê²ìê²°ê³¼">
            <a:extLst>
              <a:ext uri="{FF2B5EF4-FFF2-40B4-BE49-F238E27FC236}">
                <a16:creationId xmlns:a16="http://schemas.microsoft.com/office/drawing/2014/main" id="{874AB4D8-5AEA-4B54-82BE-34138611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119" y="2070704"/>
            <a:ext cx="2347081" cy="27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0ëë ì¤íë°~2000ëë ì´ë° ì¶ìµì PCê²ì ëªìë¤ (ë°ì´í° ì£¼ì) | ì¸ì¤í°ì¦">
            <a:extLst>
              <a:ext uri="{FF2B5EF4-FFF2-40B4-BE49-F238E27FC236}">
                <a16:creationId xmlns:a16="http://schemas.microsoft.com/office/drawing/2014/main" id="{3F4DDC00-4DA7-4EF4-88A6-DB464529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21" y="2396036"/>
            <a:ext cx="3193879" cy="23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F14F8E0D-263A-4B9A-9652-3F088E441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2C13ECFC-BFC7-4568-8E6C-9883FF544C3E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C79740D-7C9E-4A08-86F8-DA5BD96E85E5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2DEE84BF-6BCF-4860-8E96-56412C738430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B947E8FC-B7F5-42B3-B601-8B0491B0426F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A9E6CFA9-E623-4571-B15D-6C9381A43E99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1ADEF51E-555B-4C7E-8B9B-F1D8FBA139F6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4DF4479-CE58-4459-B35F-5EA7319195AB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0727A15E-AD9E-43DD-A9EF-F24F70519463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71237997-C81D-456B-811F-60327C2C6A47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6F8DE360-65B4-45E2-8A6A-3B01A33ACC2A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A0355278-771D-4364-85DC-92E07E60E0CA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D5877F3A-50C9-401A-A3B8-B23AEE6F58D3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0DFDEDF8-6AA9-4646-A6CE-0B65AF3E1674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7EFA6881-8297-4683-8B43-13CA66861746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059EECE1-C939-4F5C-AD1C-D4C10C020457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1BA87BD7-A883-4ED8-B8BD-34ED73516B3C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713DB295-CB9D-4FD6-887C-B7CE691278AC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C28ACEAF-D171-4AB9-BAF1-89981FE4DC92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7F98ECB7-4698-43D7-9586-3A8F84FA97F2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D612DD59-8562-4AF2-B3E9-606854813399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25911FDF-28E6-45F9-A79B-F6BDA1AB8CE3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6E3E3D36-4EF9-440B-A652-EE26A2C9D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396643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32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ì¤í¸ë¦¬í¸íì´í°2ì ëí ì´ë¯¸ì§ ê²ìê²°ê³¼">
            <a:extLst>
              <a:ext uri="{FF2B5EF4-FFF2-40B4-BE49-F238E27FC236}">
                <a16:creationId xmlns:a16="http://schemas.microsoft.com/office/drawing/2014/main" id="{FD2C1AF8-81AE-4E99-99AC-04728333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" y="2247864"/>
            <a:ext cx="347108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í¹ì¤ë¸98ì ëí ì´ë¯¸ì§ ê²ìê²°ê³¼">
            <a:extLst>
              <a:ext uri="{FF2B5EF4-FFF2-40B4-BE49-F238E27FC236}">
                <a16:creationId xmlns:a16="http://schemas.microsoft.com/office/drawing/2014/main" id="{69AD1EE2-0DF2-4A7D-AEA6-1460728A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4786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EF0E5A-E64F-4D96-AE78-D4EB5F83F87E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1990s 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중후반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대전게임의 붐</a:t>
            </a:r>
          </a:p>
        </p:txBody>
      </p:sp>
      <p:pic>
        <p:nvPicPr>
          <p:cNvPr id="2050" name="Picture 2" descr="ì² ê¶3ì ëí ì´ë¯¸ì§ ê²ìê²°ê³¼">
            <a:extLst>
              <a:ext uri="{FF2B5EF4-FFF2-40B4-BE49-F238E27FC236}">
                <a16:creationId xmlns:a16="http://schemas.microsoft.com/office/drawing/2014/main" id="{4B691B25-4BFC-40F8-860C-D8D744227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6441" r="5857" b="6441"/>
          <a:stretch/>
        </p:blipFill>
        <p:spPr bwMode="auto">
          <a:xfrm>
            <a:off x="8223330" y="2247864"/>
            <a:ext cx="347500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0A722A10-016F-4164-A455-1C29E500B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20DBD89B-83C8-4573-AC2D-09A4E9895ED2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54FABA1C-BE6D-41F2-8535-CD2BD7887BA4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215C97AF-AC8A-456D-A78C-5212AC2EED32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267317E6-25AC-4CCB-A5BA-9080F179BEE9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7EC4B0CB-A45F-4B3E-826E-F6F61318B644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4D91E29-25AD-4865-BD63-6F8829793428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0884BB96-5CBA-4281-9D14-185815FAB926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9119CB66-3189-40A8-83EB-0AFF08E5D021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F8E7B1BE-DC6E-4650-A680-396CD4EB41F1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C9D1A2B2-DCF9-4C27-B468-822469EE0FA1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7BF1989-0235-4E01-A74D-5DB9E577A21E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7D9119EE-1339-4451-8B83-A60397C4C2AD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26029D9D-953F-4EF4-8CFB-EE0B1CCDE1EB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56BE5285-0408-4810-BD3D-200EF664B6D7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39B7CE00-0DB8-4F41-AE71-F72F3104F6DB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48A77382-D3D5-42ED-A1B0-CB2E1B415E18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B4F81847-F3F2-453E-A618-65B21FFE53F8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6F4674EB-F992-44E9-84E4-53E9A7BA9FC9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79B6A625-2FF1-437E-A167-CD6A20F739C9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E97F8D85-502B-458E-98D8-D7CF5F695769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54328886-5F43-4F3A-82BD-874427F4DA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430171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B06EA31-5E7D-4057-A888-2FC5C63A1FB8}"/>
              </a:ext>
            </a:extLst>
          </p:cNvPr>
          <p:cNvGrpSpPr/>
          <p:nvPr/>
        </p:nvGrpSpPr>
        <p:grpSpPr>
          <a:xfrm>
            <a:off x="3344703" y="537581"/>
            <a:ext cx="5502593" cy="852698"/>
            <a:chOff x="2101690" y="5280552"/>
            <a:chExt cx="5502593" cy="852698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D687BE44-1F87-453B-9E5B-F3BFAA6E1124}"/>
                </a:ext>
              </a:extLst>
            </p:cNvPr>
            <p:cNvSpPr/>
            <p:nvPr/>
          </p:nvSpPr>
          <p:spPr>
            <a:xfrm>
              <a:off x="2178367" y="5352572"/>
              <a:ext cx="5349240" cy="708660"/>
            </a:xfrm>
            <a:prstGeom prst="roundRect">
              <a:avLst/>
            </a:prstGeom>
            <a:solidFill>
              <a:srgbClr val="F57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C86D4E-80E7-42D3-957D-908F188EEE6C}"/>
                </a:ext>
              </a:extLst>
            </p:cNvPr>
            <p:cNvSpPr txBox="1"/>
            <p:nvPr/>
          </p:nvSpPr>
          <p:spPr>
            <a:xfrm>
              <a:off x="4139490" y="5383735"/>
              <a:ext cx="1426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4E92C"/>
                  </a:solidFill>
                  <a:effectLst>
                    <a:outerShdw dist="101600" dir="2700000" algn="tl" rotWithShape="0">
                      <a:schemeClr val="accent1">
                        <a:lumMod val="75000"/>
                      </a:schemeClr>
                    </a:outerShdw>
                  </a:effectLst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INDEX</a:t>
              </a:r>
              <a:endParaRPr lang="ko-KR" altLang="en-US" sz="3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4E92C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6DF01953-BFB7-4206-8F8D-24A1C85858B5}"/>
                </a:ext>
              </a:extLst>
            </p:cNvPr>
            <p:cNvSpPr/>
            <p:nvPr/>
          </p:nvSpPr>
          <p:spPr>
            <a:xfrm>
              <a:off x="2101690" y="5280552"/>
              <a:ext cx="5502593" cy="85269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E92E0CA-F65F-4D63-9844-3C58332D0241}"/>
              </a:ext>
            </a:extLst>
          </p:cNvPr>
          <p:cNvGrpSpPr/>
          <p:nvPr/>
        </p:nvGrpSpPr>
        <p:grpSpPr>
          <a:xfrm>
            <a:off x="1352550" y="1678644"/>
            <a:ext cx="9780749" cy="3776905"/>
            <a:chOff x="1226820" y="1850094"/>
            <a:chExt cx="9780749" cy="377690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0D0C035-FBE5-462C-BECA-8A446DC3E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8833" r="43422" b="20000"/>
            <a:stretch/>
          </p:blipFill>
          <p:spPr>
            <a:xfrm>
              <a:off x="1226820" y="4640580"/>
              <a:ext cx="613410" cy="765810"/>
            </a:xfrm>
            <a:prstGeom prst="rect">
              <a:avLst/>
            </a:prstGeom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8E1D6833-605F-4722-9E5D-1593ABD593C1}"/>
                </a:ext>
              </a:extLst>
            </p:cNvPr>
            <p:cNvGrpSpPr/>
            <p:nvPr/>
          </p:nvGrpSpPr>
          <p:grpSpPr>
            <a:xfrm>
              <a:off x="3520440" y="3709034"/>
              <a:ext cx="628650" cy="765810"/>
              <a:chOff x="3989070" y="2068830"/>
              <a:chExt cx="628650" cy="765810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3FC2B17-AB12-4759-BE0E-E32F0130BD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02" t="70333" r="29205" b="20834"/>
              <a:stretch/>
            </p:blipFill>
            <p:spPr>
              <a:xfrm>
                <a:off x="4114800" y="2228850"/>
                <a:ext cx="502920" cy="605790"/>
              </a:xfrm>
              <a:prstGeom prst="rect">
                <a:avLst/>
              </a:prstGeom>
            </p:spPr>
          </p:pic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EC646B2-9214-4A93-9BB4-7CEF8BFEDE61}"/>
                  </a:ext>
                </a:extLst>
              </p:cNvPr>
              <p:cNvSpPr/>
              <p:nvPr/>
            </p:nvSpPr>
            <p:spPr>
              <a:xfrm>
                <a:off x="3989070" y="2068830"/>
                <a:ext cx="251460" cy="2971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1E572E63-1238-4930-A41F-12D47B48B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9" t="67500" r="50000" b="20066"/>
            <a:stretch/>
          </p:blipFill>
          <p:spPr>
            <a:xfrm>
              <a:off x="5981700" y="2690602"/>
              <a:ext cx="713497" cy="852698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F783E15-7A43-457D-A2CE-7EAC24A96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1" t="68333" r="22219" b="20500"/>
            <a:stretch/>
          </p:blipFill>
          <p:spPr>
            <a:xfrm>
              <a:off x="8658225" y="1850094"/>
              <a:ext cx="537210" cy="765810"/>
            </a:xfrm>
            <a:prstGeom prst="rect">
              <a:avLst/>
            </a:prstGeom>
          </p:spPr>
        </p:pic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F70BEFA8-4193-4FDF-A6D9-270A31C5BB19}"/>
                </a:ext>
              </a:extLst>
            </p:cNvPr>
            <p:cNvSpPr/>
            <p:nvPr/>
          </p:nvSpPr>
          <p:spPr>
            <a:xfrm>
              <a:off x="1226820" y="2556880"/>
              <a:ext cx="9780749" cy="3070119"/>
            </a:xfrm>
            <a:custGeom>
              <a:avLst/>
              <a:gdLst>
                <a:gd name="connsiteX0" fmla="*/ 7275675 w 9780749"/>
                <a:gd name="connsiteY0" fmla="*/ 0 h 3070119"/>
                <a:gd name="connsiteX1" fmla="*/ 9731218 w 9780749"/>
                <a:gd name="connsiteY1" fmla="*/ 0 h 3070119"/>
                <a:gd name="connsiteX2" fmla="*/ 9780749 w 9780749"/>
                <a:gd name="connsiteY2" fmla="*/ 49531 h 3070119"/>
                <a:gd name="connsiteX3" fmla="*/ 9780749 w 9780749"/>
                <a:gd name="connsiteY3" fmla="*/ 247648 h 3070119"/>
                <a:gd name="connsiteX4" fmla="*/ 9731218 w 9780749"/>
                <a:gd name="connsiteY4" fmla="*/ 297179 h 3070119"/>
                <a:gd name="connsiteX5" fmla="*/ 7534753 w 9780749"/>
                <a:gd name="connsiteY5" fmla="*/ 297179 h 3070119"/>
                <a:gd name="connsiteX6" fmla="*/ 7534753 w 9780749"/>
                <a:gd name="connsiteY6" fmla="*/ 987951 h 3070119"/>
                <a:gd name="connsiteX7" fmla="*/ 7534754 w 9780749"/>
                <a:gd name="connsiteY7" fmla="*/ 987953 h 3070119"/>
                <a:gd name="connsiteX8" fmla="*/ 7534754 w 9780749"/>
                <a:gd name="connsiteY8" fmla="*/ 1186070 h 3070119"/>
                <a:gd name="connsiteX9" fmla="*/ 7485223 w 9780749"/>
                <a:gd name="connsiteY9" fmla="*/ 1235601 h 3070119"/>
                <a:gd name="connsiteX10" fmla="*/ 4932046 w 9780749"/>
                <a:gd name="connsiteY10" fmla="*/ 1235600 h 3070119"/>
                <a:gd name="connsiteX11" fmla="*/ 4932046 w 9780749"/>
                <a:gd name="connsiteY11" fmla="*/ 2100473 h 3070119"/>
                <a:gd name="connsiteX12" fmla="*/ 4882515 w 9780749"/>
                <a:gd name="connsiteY12" fmla="*/ 2150004 h 3070119"/>
                <a:gd name="connsiteX13" fmla="*/ 4715902 w 9780749"/>
                <a:gd name="connsiteY13" fmla="*/ 2150004 h 3070119"/>
                <a:gd name="connsiteX14" fmla="*/ 4713200 w 9780749"/>
                <a:gd name="connsiteY14" fmla="*/ 2151826 h 3070119"/>
                <a:gd name="connsiteX15" fmla="*/ 4693920 w 9780749"/>
                <a:gd name="connsiteY15" fmla="*/ 2155718 h 3070119"/>
                <a:gd name="connsiteX16" fmla="*/ 2503170 w 9780749"/>
                <a:gd name="connsiteY16" fmla="*/ 2155718 h 3070119"/>
                <a:gd name="connsiteX17" fmla="*/ 2503170 w 9780749"/>
                <a:gd name="connsiteY17" fmla="*/ 2831993 h 3070119"/>
                <a:gd name="connsiteX18" fmla="*/ 2503171 w 9780749"/>
                <a:gd name="connsiteY18" fmla="*/ 2831995 h 3070119"/>
                <a:gd name="connsiteX19" fmla="*/ 2503171 w 9780749"/>
                <a:gd name="connsiteY19" fmla="*/ 3022493 h 3070119"/>
                <a:gd name="connsiteX20" fmla="*/ 2455544 w 9780749"/>
                <a:gd name="connsiteY20" fmla="*/ 3070119 h 3070119"/>
                <a:gd name="connsiteX21" fmla="*/ 47626 w 9780749"/>
                <a:gd name="connsiteY21" fmla="*/ 3070119 h 3070119"/>
                <a:gd name="connsiteX22" fmla="*/ 0 w 9780749"/>
                <a:gd name="connsiteY22" fmla="*/ 3022493 h 3070119"/>
                <a:gd name="connsiteX23" fmla="*/ 0 w 9780749"/>
                <a:gd name="connsiteY23" fmla="*/ 2831995 h 3070119"/>
                <a:gd name="connsiteX24" fmla="*/ 47626 w 9780749"/>
                <a:gd name="connsiteY24" fmla="*/ 2784369 h 3070119"/>
                <a:gd name="connsiteX25" fmla="*/ 2217420 w 9780749"/>
                <a:gd name="connsiteY25" fmla="*/ 2784369 h 3070119"/>
                <a:gd name="connsiteX26" fmla="*/ 2217420 w 9780749"/>
                <a:gd name="connsiteY26" fmla="*/ 1906163 h 3070119"/>
                <a:gd name="connsiteX27" fmla="*/ 2265046 w 9780749"/>
                <a:gd name="connsiteY27" fmla="*/ 1858537 h 3070119"/>
                <a:gd name="connsiteX28" fmla="*/ 2455544 w 9780749"/>
                <a:gd name="connsiteY28" fmla="*/ 1858537 h 3070119"/>
                <a:gd name="connsiteX29" fmla="*/ 2455546 w 9780749"/>
                <a:gd name="connsiteY29" fmla="*/ 1858538 h 3070119"/>
                <a:gd name="connsiteX30" fmla="*/ 4634867 w 9780749"/>
                <a:gd name="connsiteY30" fmla="*/ 1858538 h 3070119"/>
                <a:gd name="connsiteX31" fmla="*/ 4634867 w 9780749"/>
                <a:gd name="connsiteY31" fmla="*/ 1186071 h 3070119"/>
                <a:gd name="connsiteX32" fmla="*/ 4634866 w 9780749"/>
                <a:gd name="connsiteY32" fmla="*/ 1186069 h 3070119"/>
                <a:gd name="connsiteX33" fmla="*/ 4634866 w 9780749"/>
                <a:gd name="connsiteY33" fmla="*/ 987952 h 3070119"/>
                <a:gd name="connsiteX34" fmla="*/ 4684398 w 9780749"/>
                <a:gd name="connsiteY34" fmla="*/ 938421 h 3070119"/>
                <a:gd name="connsiteX35" fmla="*/ 7237574 w 9780749"/>
                <a:gd name="connsiteY35" fmla="*/ 938422 h 3070119"/>
                <a:gd name="connsiteX36" fmla="*/ 7237574 w 9780749"/>
                <a:gd name="connsiteY36" fmla="*/ 275242 h 3070119"/>
                <a:gd name="connsiteX37" fmla="*/ 7226144 w 9780749"/>
                <a:gd name="connsiteY37" fmla="*/ 247648 h 3070119"/>
                <a:gd name="connsiteX38" fmla="*/ 7226144 w 9780749"/>
                <a:gd name="connsiteY38" fmla="*/ 49531 h 3070119"/>
                <a:gd name="connsiteX39" fmla="*/ 7275675 w 9780749"/>
                <a:gd name="connsiteY39" fmla="*/ 0 h 307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780749" h="3070119">
                  <a:moveTo>
                    <a:pt x="7275675" y="0"/>
                  </a:moveTo>
                  <a:lnTo>
                    <a:pt x="9731218" y="0"/>
                  </a:lnTo>
                  <a:cubicBezTo>
                    <a:pt x="9758573" y="0"/>
                    <a:pt x="9780749" y="22176"/>
                    <a:pt x="9780749" y="49531"/>
                  </a:cubicBezTo>
                  <a:lnTo>
                    <a:pt x="9780749" y="247648"/>
                  </a:lnTo>
                  <a:cubicBezTo>
                    <a:pt x="9780749" y="275003"/>
                    <a:pt x="9758573" y="297179"/>
                    <a:pt x="9731218" y="297179"/>
                  </a:cubicBezTo>
                  <a:lnTo>
                    <a:pt x="7534753" y="297179"/>
                  </a:lnTo>
                  <a:lnTo>
                    <a:pt x="7534753" y="987951"/>
                  </a:lnTo>
                  <a:lnTo>
                    <a:pt x="7534754" y="987953"/>
                  </a:lnTo>
                  <a:lnTo>
                    <a:pt x="7534754" y="1186070"/>
                  </a:lnTo>
                  <a:cubicBezTo>
                    <a:pt x="7534754" y="1213425"/>
                    <a:pt x="7512578" y="1235601"/>
                    <a:pt x="7485223" y="1235601"/>
                  </a:cubicBezTo>
                  <a:lnTo>
                    <a:pt x="4932046" y="1235600"/>
                  </a:lnTo>
                  <a:lnTo>
                    <a:pt x="4932046" y="2100473"/>
                  </a:lnTo>
                  <a:cubicBezTo>
                    <a:pt x="4932046" y="2127828"/>
                    <a:pt x="4909870" y="2150004"/>
                    <a:pt x="4882515" y="2150004"/>
                  </a:cubicBezTo>
                  <a:lnTo>
                    <a:pt x="4715902" y="2150004"/>
                  </a:lnTo>
                  <a:lnTo>
                    <a:pt x="4713200" y="2151826"/>
                  </a:lnTo>
                  <a:cubicBezTo>
                    <a:pt x="4707274" y="2154332"/>
                    <a:pt x="4700759" y="2155718"/>
                    <a:pt x="4693920" y="2155718"/>
                  </a:cubicBezTo>
                  <a:lnTo>
                    <a:pt x="2503170" y="2155718"/>
                  </a:lnTo>
                  <a:lnTo>
                    <a:pt x="2503170" y="2831993"/>
                  </a:lnTo>
                  <a:lnTo>
                    <a:pt x="2503171" y="2831995"/>
                  </a:lnTo>
                  <a:lnTo>
                    <a:pt x="2503171" y="3022493"/>
                  </a:lnTo>
                  <a:cubicBezTo>
                    <a:pt x="2503171" y="3048796"/>
                    <a:pt x="2481847" y="3070119"/>
                    <a:pt x="2455544" y="3070119"/>
                  </a:cubicBezTo>
                  <a:lnTo>
                    <a:pt x="47626" y="3070119"/>
                  </a:lnTo>
                  <a:cubicBezTo>
                    <a:pt x="21324" y="3070119"/>
                    <a:pt x="0" y="3048796"/>
                    <a:pt x="0" y="3022493"/>
                  </a:cubicBezTo>
                  <a:lnTo>
                    <a:pt x="0" y="2831995"/>
                  </a:lnTo>
                  <a:cubicBezTo>
                    <a:pt x="0" y="2805692"/>
                    <a:pt x="21324" y="2784369"/>
                    <a:pt x="47626" y="2784369"/>
                  </a:cubicBezTo>
                  <a:lnTo>
                    <a:pt x="2217420" y="2784369"/>
                  </a:lnTo>
                  <a:lnTo>
                    <a:pt x="2217420" y="1906163"/>
                  </a:lnTo>
                  <a:cubicBezTo>
                    <a:pt x="2217420" y="1879860"/>
                    <a:pt x="2238743" y="1858537"/>
                    <a:pt x="2265046" y="1858537"/>
                  </a:cubicBezTo>
                  <a:lnTo>
                    <a:pt x="2455544" y="1858537"/>
                  </a:lnTo>
                  <a:lnTo>
                    <a:pt x="2455546" y="1858538"/>
                  </a:lnTo>
                  <a:lnTo>
                    <a:pt x="4634867" y="1858538"/>
                  </a:lnTo>
                  <a:lnTo>
                    <a:pt x="4634867" y="1186071"/>
                  </a:lnTo>
                  <a:lnTo>
                    <a:pt x="4634866" y="1186069"/>
                  </a:lnTo>
                  <a:lnTo>
                    <a:pt x="4634866" y="987952"/>
                  </a:lnTo>
                  <a:cubicBezTo>
                    <a:pt x="4634866" y="960597"/>
                    <a:pt x="4657043" y="938421"/>
                    <a:pt x="4684398" y="938421"/>
                  </a:cubicBezTo>
                  <a:lnTo>
                    <a:pt x="7237574" y="938422"/>
                  </a:lnTo>
                  <a:lnTo>
                    <a:pt x="7237574" y="275242"/>
                  </a:lnTo>
                  <a:lnTo>
                    <a:pt x="7226144" y="247648"/>
                  </a:lnTo>
                  <a:lnTo>
                    <a:pt x="7226144" y="49531"/>
                  </a:lnTo>
                  <a:cubicBezTo>
                    <a:pt x="7226144" y="22176"/>
                    <a:pt x="7248320" y="0"/>
                    <a:pt x="7275675" y="0"/>
                  </a:cubicBezTo>
                  <a:close/>
                </a:path>
              </a:pathLst>
            </a:custGeom>
            <a:noFill/>
            <a:ln w="38100">
              <a:solidFill>
                <a:srgbClr val="1129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40E6CC-4065-4173-8516-CE73C3707550}"/>
                </a:ext>
              </a:extLst>
            </p:cNvPr>
            <p:cNvSpPr txBox="1"/>
            <p:nvPr/>
          </p:nvSpPr>
          <p:spPr>
            <a:xfrm>
              <a:off x="1703070" y="4951267"/>
              <a:ext cx="1805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ABOUT </a:t>
              </a:r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4975B4-1385-46AF-B9C7-8E725D3897D7}"/>
                </a:ext>
              </a:extLst>
            </p:cNvPr>
            <p:cNvSpPr txBox="1"/>
            <p:nvPr/>
          </p:nvSpPr>
          <p:spPr>
            <a:xfrm>
              <a:off x="4149090" y="4034788"/>
              <a:ext cx="1805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흐름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29DC61-8DF9-4C59-B8CF-3F5623AF56FC}"/>
                </a:ext>
              </a:extLst>
            </p:cNvPr>
            <p:cNvSpPr txBox="1"/>
            <p:nvPr/>
          </p:nvSpPr>
          <p:spPr>
            <a:xfrm>
              <a:off x="6598920" y="3116951"/>
              <a:ext cx="1805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동향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75D207-D44F-4BDE-BB80-0939CAB27F63}"/>
                </a:ext>
              </a:extLst>
            </p:cNvPr>
            <p:cNvSpPr txBox="1"/>
            <p:nvPr/>
          </p:nvSpPr>
          <p:spPr>
            <a:xfrm>
              <a:off x="9158765" y="2187548"/>
              <a:ext cx="1805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대표 기업 분석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D39FED5-8DA3-4363-A11D-F9E5A94FE299}"/>
              </a:ext>
            </a:extLst>
          </p:cNvPr>
          <p:cNvGrpSpPr/>
          <p:nvPr/>
        </p:nvGrpSpPr>
        <p:grpSpPr>
          <a:xfrm>
            <a:off x="1893570" y="5545627"/>
            <a:ext cx="1649730" cy="338554"/>
            <a:chOff x="1893570" y="5545627"/>
            <a:chExt cx="1649730" cy="338554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CD6B95D8-8A37-4CFD-BD5B-9AB1150F3076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14CF26-680E-41A2-A92B-1E2212548DD4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특성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9124742B-BAB0-4384-8115-DC36FD875134}"/>
              </a:ext>
            </a:extLst>
          </p:cNvPr>
          <p:cNvGrpSpPr/>
          <p:nvPr/>
        </p:nvGrpSpPr>
        <p:grpSpPr>
          <a:xfrm>
            <a:off x="1893570" y="5779466"/>
            <a:ext cx="1649730" cy="338554"/>
            <a:chOff x="1893570" y="5545627"/>
            <a:chExt cx="1649730" cy="338554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24261DD6-9A2D-4BFF-9092-5728D295119A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13D175-64F3-4A31-A175-1DC48D6E2C76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분류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6F355E4-155E-4212-8797-B8AAF261DE3E}"/>
              </a:ext>
            </a:extLst>
          </p:cNvPr>
          <p:cNvGrpSpPr/>
          <p:nvPr/>
        </p:nvGrpSpPr>
        <p:grpSpPr>
          <a:xfrm>
            <a:off x="1893570" y="6025294"/>
            <a:ext cx="1649730" cy="338554"/>
            <a:chOff x="1893570" y="5545627"/>
            <a:chExt cx="1649730" cy="338554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80BD8546-0243-482D-A138-D3887D63E8AB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B1E3D9B-6FFA-4651-81C8-8B641B35B00B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구조</a:t>
              </a: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EEF068F3-75E5-4D62-8437-112D90CF1BCB}"/>
              </a:ext>
            </a:extLst>
          </p:cNvPr>
          <p:cNvGrpSpPr/>
          <p:nvPr/>
        </p:nvGrpSpPr>
        <p:grpSpPr>
          <a:xfrm>
            <a:off x="4284345" y="4602002"/>
            <a:ext cx="1649730" cy="338554"/>
            <a:chOff x="1893570" y="5545627"/>
            <a:chExt cx="1649730" cy="338554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3AB7DAFE-66C0-4F31-B21A-8D1E3BC641DE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054A15-3121-4C67-9270-2832374B93B2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변화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186A5FC2-1E6C-4C6E-9B12-9CD23BCA0C42}"/>
              </a:ext>
            </a:extLst>
          </p:cNvPr>
          <p:cNvGrpSpPr/>
          <p:nvPr/>
        </p:nvGrpSpPr>
        <p:grpSpPr>
          <a:xfrm>
            <a:off x="4284345" y="4842211"/>
            <a:ext cx="1649730" cy="338554"/>
            <a:chOff x="1893570" y="5545627"/>
            <a:chExt cx="1649730" cy="338554"/>
          </a:xfrm>
        </p:grpSpPr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CE866C63-A2A6-4F74-9E23-6F18D59C68F3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A1E667-22DF-4D92-B36E-6A3B9CF8A56D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게임기술의 변화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AE5C339D-7A81-4930-A773-9842525AA5A8}"/>
              </a:ext>
            </a:extLst>
          </p:cNvPr>
          <p:cNvGrpSpPr/>
          <p:nvPr/>
        </p:nvGrpSpPr>
        <p:grpSpPr>
          <a:xfrm>
            <a:off x="4288155" y="5087480"/>
            <a:ext cx="1878330" cy="338554"/>
            <a:chOff x="1893570" y="5545627"/>
            <a:chExt cx="1878330" cy="338554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EDAA1519-C512-426D-9425-DE21E68566A9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7D03B17-B1AD-4832-A104-F43087092FB0}"/>
                </a:ext>
              </a:extLst>
            </p:cNvPr>
            <p:cNvSpPr txBox="1"/>
            <p:nvPr/>
          </p:nvSpPr>
          <p:spPr>
            <a:xfrm>
              <a:off x="1965960" y="5545627"/>
              <a:ext cx="18059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게임산업의 국내 이슈</a:t>
              </a:r>
              <a:endParaRPr lang="ko-KR" altLang="en-US" sz="16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2494C488-DF4F-4EE2-9955-67FC5E405A22}"/>
              </a:ext>
            </a:extLst>
          </p:cNvPr>
          <p:cNvGrpSpPr/>
          <p:nvPr/>
        </p:nvGrpSpPr>
        <p:grpSpPr>
          <a:xfrm>
            <a:off x="6802755" y="3670073"/>
            <a:ext cx="1649730" cy="338554"/>
            <a:chOff x="1893570" y="5545627"/>
            <a:chExt cx="1649730" cy="338554"/>
          </a:xfrm>
        </p:grpSpPr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4FFC8682-7E13-437B-B792-493143A7F2EA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BFA7BA2-E217-46DB-9947-A64F3D2E33E4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해외시장의 동향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58930294-A6D1-4FAE-A1AC-AC44A6875DE0}"/>
              </a:ext>
            </a:extLst>
          </p:cNvPr>
          <p:cNvGrpSpPr/>
          <p:nvPr/>
        </p:nvGrpSpPr>
        <p:grpSpPr>
          <a:xfrm>
            <a:off x="6802755" y="3891111"/>
            <a:ext cx="1649730" cy="338554"/>
            <a:chOff x="1893570" y="5545627"/>
            <a:chExt cx="1649730" cy="338554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9B0B979E-AA08-456F-8CA0-6C16D47420F0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703CA15-93A8-4DCF-8FDC-67FB064D7059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국내시장의 동향</a:t>
              </a: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B0760181-B736-4399-AE27-186B21228C10}"/>
              </a:ext>
            </a:extLst>
          </p:cNvPr>
          <p:cNvGrpSpPr/>
          <p:nvPr/>
        </p:nvGrpSpPr>
        <p:grpSpPr>
          <a:xfrm>
            <a:off x="9385935" y="2725921"/>
            <a:ext cx="1649730" cy="338554"/>
            <a:chOff x="1893570" y="5545627"/>
            <a:chExt cx="1649730" cy="338554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AFA31BD4-2AB9-4048-B961-D30A6258F737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FF46B65-719C-490D-B65B-033C202FF1A6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넷마블</a:t>
              </a: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C9C291FE-751A-4981-A797-79F834F367A3}"/>
              </a:ext>
            </a:extLst>
          </p:cNvPr>
          <p:cNvGrpSpPr/>
          <p:nvPr/>
        </p:nvGrpSpPr>
        <p:grpSpPr>
          <a:xfrm>
            <a:off x="9385935" y="3007388"/>
            <a:ext cx="1649730" cy="338554"/>
            <a:chOff x="1893570" y="5545627"/>
            <a:chExt cx="1649730" cy="338554"/>
          </a:xfrm>
        </p:grpSpPr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C80B4C38-6F6A-4B4C-9356-FBCBA54FD317}"/>
                </a:ext>
              </a:extLst>
            </p:cNvPr>
            <p:cNvSpPr/>
            <p:nvPr/>
          </p:nvSpPr>
          <p:spPr>
            <a:xfrm>
              <a:off x="1893570" y="5682668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9D42D7D-2AE7-44C2-B6E7-2FD158616364}"/>
                </a:ext>
              </a:extLst>
            </p:cNvPr>
            <p:cNvSpPr txBox="1"/>
            <p:nvPr/>
          </p:nvSpPr>
          <p:spPr>
            <a:xfrm>
              <a:off x="1965960" y="5545627"/>
              <a:ext cx="1577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넥슨</a:t>
              </a:r>
              <a:r>
                <a:rPr lang="en-US" altLang="ko-KR" sz="1600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(NEXON)</a:t>
              </a:r>
              <a:endParaRPr lang="ko-KR" altLang="en-US" sz="16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451A1FB8-A51B-4397-8FC2-80C434B6AAA8}"/>
              </a:ext>
            </a:extLst>
          </p:cNvPr>
          <p:cNvGrpSpPr/>
          <p:nvPr/>
        </p:nvGrpSpPr>
        <p:grpSpPr>
          <a:xfrm>
            <a:off x="835476" y="937624"/>
            <a:ext cx="2260968" cy="72390"/>
            <a:chOff x="5128250" y="845329"/>
            <a:chExt cx="2260968" cy="72390"/>
          </a:xfrm>
        </p:grpSpPr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88649A75-AAC0-4058-981E-6E344DA1EE69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364685C2-2BAD-4F9F-A3C7-611F5E55E65B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83345346-315F-4254-8A31-451B383A5BCB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D5F72521-DD71-487A-93C5-9008194611E1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A9A1576C-7FE2-4115-B406-01746FBACF39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CE703697-70F7-4A58-88D6-E7B1A2D488FA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4A301BF2-2F5E-4A24-981E-5E1CE7FCB960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5FE5029F-860F-4FDC-87F8-6535349DDA85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0A6BC3E8-94BF-4524-A82C-93CF48797944}"/>
              </a:ext>
            </a:extLst>
          </p:cNvPr>
          <p:cNvGrpSpPr/>
          <p:nvPr/>
        </p:nvGrpSpPr>
        <p:grpSpPr>
          <a:xfrm>
            <a:off x="9116511" y="939191"/>
            <a:ext cx="2260968" cy="72390"/>
            <a:chOff x="5128250" y="845329"/>
            <a:chExt cx="2260968" cy="72390"/>
          </a:xfrm>
        </p:grpSpPr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01A43C3B-563E-43C8-BCAF-F623E76FF146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26E78B14-CD18-4AA0-B34D-756F22762706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A5218ABF-9242-449A-AB64-F7FD9CCA13F0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C1D45471-18B4-442A-8509-DE7B18934A65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A3F726FF-76E2-4CB8-8EB4-A2428FB2783E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E1A86032-B768-4BF4-A629-FE6B6E3BAF29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EB223BAA-9FCB-4CC0-9B0E-3EB954EAFD18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279AAE5A-6393-4E0A-AB39-53CBE14EEB9A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03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FC20768B-D5A3-4527-B305-B9021730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" y="2310968"/>
            <a:ext cx="3352800" cy="24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FBE6F05-6993-494E-8951-6DDE4364CC55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1990s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후반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네트워크 게임 탄생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AE46C21-01E5-4D4C-8A1D-9126B6DC0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296" y="2310968"/>
            <a:ext cx="3301444" cy="2474293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D5D4A1F6-9A3B-4F3E-B7BA-92CBE261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422" y="2310967"/>
            <a:ext cx="3411156" cy="243995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8418F32D-223A-4DB3-8819-D97BA78337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BD7CDD45-F685-4630-95AE-9D8462E80D7A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D560D8D2-2945-4285-B814-77B8009639C9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B50B0CE1-5F05-4A68-95C4-5CFF366A111F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57E3D98D-605A-44B1-9D4F-E329CF9DA62E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97494E2-A097-46BE-A57C-076043078B2A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737988D1-B877-4DE5-8AF1-04858DF0C05A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86A8F8A2-9493-4951-880B-38C1E99E0014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0043769B-990D-435E-8B06-67F60EA3FCF3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A10867E4-A8B5-4067-A070-288843CE982D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8227F999-F3D8-45F3-8C1A-56A640FE7128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484DE01-8997-419C-A599-BEEB03F01F91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694E6297-4361-4B56-A95E-4B7C0AF1D661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CABA9B61-F104-4483-A09E-04AF56CD65E4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43B104AF-002C-4171-812F-C9251B2ABC56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209BCD5D-E7D5-43ED-BE69-3BAC14EF09F6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56E8B5AA-644F-4425-A65E-0B05BE00231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8A0403AE-207F-4303-89D6-45F03587128B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7F24706F-1044-414F-9DDE-D00C4D69223E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6364EEDF-DA0D-4D8E-A824-D1F7A79A456D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9298198C-11DD-4625-8772-9DB9E39032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463699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9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ê´ë ¨ ì´ë¯¸ì§">
            <a:extLst>
              <a:ext uri="{FF2B5EF4-FFF2-40B4-BE49-F238E27FC236}">
                <a16:creationId xmlns:a16="http://schemas.microsoft.com/office/drawing/2014/main" id="{9BF6970B-2AF0-4C4D-93FD-0DBCCB4E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02" y="2153640"/>
            <a:ext cx="4119092" cy="311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A136CCC-B46C-4B33-81F9-DF7749051A01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1990s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후반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스타크래프트 등장</a:t>
            </a:r>
          </a:p>
        </p:txBody>
      </p:sp>
      <p:pic>
        <p:nvPicPr>
          <p:cNvPr id="3074" name="Picture 2" descr="fa0e48745b1f6a90a087aa1b5904c100.jpg 90ëë pcë°© í¹ì§.jpg">
            <a:extLst>
              <a:ext uri="{FF2B5EF4-FFF2-40B4-BE49-F238E27FC236}">
                <a16:creationId xmlns:a16="http://schemas.microsoft.com/office/drawing/2014/main" id="{DADCB281-632D-4E04-A30E-77ECA0C0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2153640"/>
            <a:ext cx="4153745" cy="311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B05E25C-5449-47EF-98B7-E88984165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539AA15E-E2CE-47C2-B1E0-0E2A5785DB4F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ED831ADB-70F5-43FA-83D4-72DA3D4164CE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5768E613-CACD-425D-A4A6-DD84B0381F1B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F0ADAF8D-70AB-4F6B-9ABD-6969E684B419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264917E5-B260-408A-A474-145176C4FFA1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C916E88-9968-4009-A42A-02A4D7F0EC14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0D48B85-3828-4BC3-95DE-6F4487141F7C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0F39B6-8B32-4E50-ACB6-FDD299EDD2A6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BA92A38C-A488-4034-8FDA-89AE47F577CF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DF2C3071-C9EA-441D-8BE1-53FEC011B5F9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1FEBFA1D-A684-431A-9D1B-ADAB8A972DB7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5FD48F19-76A6-46F6-AD03-86631FA604A2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BC5B416F-B2BB-4588-9100-09C8BAB76DE0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7F78EFE-5591-443D-9DCB-E4662A873C35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BB353905-1704-4286-89A6-D1FCA2A8DE6B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DF3025FF-6BD6-402F-B25E-58A6DDF26B5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DB629AB0-BB4B-44DE-BD54-4750F5FD9AAE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C991C2FE-AF35-4595-BF1F-8B7E5D290C70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91E0E091-F1C9-4E8B-B507-A1B101E4D3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4984627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54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ìí¬ëíí¸3ì ëí ì´ë¯¸ì§ ê²ìê²°ê³¼">
            <a:extLst>
              <a:ext uri="{FF2B5EF4-FFF2-40B4-BE49-F238E27FC236}">
                <a16:creationId xmlns:a16="http://schemas.microsoft.com/office/drawing/2014/main" id="{F87041A5-5D25-46E5-8D31-E26798C16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25" y="1876445"/>
            <a:ext cx="3110231" cy="17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E990EC9-B319-4533-A5DA-CF620AB6A5C3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2000s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온라인게임 춘추전국시대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8AC71AEE-D3D0-47EB-A0F2-D4F9E5193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556" y="1850577"/>
            <a:ext cx="2882614" cy="184847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685A41F-792E-46A2-B832-6360CC6E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55" y="4142449"/>
            <a:ext cx="2711995" cy="1683549"/>
          </a:xfrm>
          <a:prstGeom prst="rect">
            <a:avLst/>
          </a:prstGeom>
        </p:spPr>
      </p:pic>
      <p:pic>
        <p:nvPicPr>
          <p:cNvPr id="4098" name="Picture 2" descr="ê´ë ¨ ì´ë¯¸ì§">
            <a:extLst>
              <a:ext uri="{FF2B5EF4-FFF2-40B4-BE49-F238E27FC236}">
                <a16:creationId xmlns:a16="http://schemas.microsoft.com/office/drawing/2014/main" id="{11A08A80-627D-44EA-98D0-1814B87C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35" y="4142449"/>
            <a:ext cx="2711995" cy="16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466824AB-EDB7-4A50-A159-5AF370614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805" y="4142449"/>
            <a:ext cx="2415125" cy="168354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35F15F2-BF2A-436C-906E-5D28CD80EE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52" name="직사각형 51">
            <a:extLst>
              <a:ext uri="{FF2B5EF4-FFF2-40B4-BE49-F238E27FC236}">
                <a16:creationId xmlns:a16="http://schemas.microsoft.com/office/drawing/2014/main" id="{1075116D-5F4A-4713-A03A-E59FEB3FE555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DC8AC6E-77F9-4C5D-A68C-B63F09340E37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554DA890-7B75-4E93-BEFE-FAA2ADDAB2D6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A049B491-EAA0-4DEB-972B-B657FC59B9F9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839EC2F7-72DC-4E70-8D32-E95ADD887889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E333A7DF-E76B-469F-91D8-FF2F603B66C7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5B306987-2204-40F8-86BD-0DBDF6A3AB1C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CC3A8DE-4D2E-4C33-B603-F95BF6101C4E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C1C28A4F-A6AF-4621-AE04-875129710BB5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512DC52-69C0-4261-8A8D-8B7ED840B02F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B73957AD-36B2-4B92-9EFA-C97D8CD4C998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F9DD0401-C024-4A88-B100-74CBF1702298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37D6C61E-C904-4BBB-9788-99FD9A24A185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F2F5DBE9-8F33-4EE8-AF9E-A2D89DA5D6CB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0E6A19EC-FCB3-455E-BA6F-4A804CE70229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704DAC1E-2C62-4858-B149-93004A9DB085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4A6C9AB6-1027-4840-BEBC-019AB246727A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4D11256B-FE75-4D7B-80E7-5B1EFF58DE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530755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ë¦¬ê·¸ì¤ë¸ë ì ë ì¶ìì ëí ì´ë¯¸ì§ ê²ìê²°ê³¼">
            <a:extLst>
              <a:ext uri="{FF2B5EF4-FFF2-40B4-BE49-F238E27FC236}">
                <a16:creationId xmlns:a16="http://schemas.microsoft.com/office/drawing/2014/main" id="{B1E11598-D037-4C5E-BE76-F0EFDE081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6" y="2292668"/>
            <a:ext cx="4562684" cy="26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íì¼:worlds-final.jpg">
            <a:extLst>
              <a:ext uri="{FF2B5EF4-FFF2-40B4-BE49-F238E27FC236}">
                <a16:creationId xmlns:a16="http://schemas.microsoft.com/office/drawing/2014/main" id="{339C4713-E326-4AB0-B411-34EA633B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82" y="2292668"/>
            <a:ext cx="4702886" cy="26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FB35C28-B3E5-4A39-8679-84BED4A6894A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2000s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후반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e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스포츠의 성장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A8463A72-3FFD-41A0-B390-3B0FEE866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C81192C8-1730-4446-9E4F-E651F8EF933C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1BDBDD72-209A-4AF6-A779-F376E86BDDD7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B70C3799-205D-43A9-8A79-4D43B79C9748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2C0B962F-9F74-40E8-9CFC-9C926D22000E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57BCEE32-78C9-4CBA-A8E5-2DD01D019651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4211CF40-7324-4607-9A59-0C5A3EE4F46E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AF9ABD4A-97D3-406B-A3EF-EB18CEB0A874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A2523D8-8CEB-45A2-BEAF-F53EC50DCA69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D6643E5-92DA-46BB-B082-CF23999824DA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809E959B-8C95-4F88-AE7E-E0D63669D843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FAAB2E64-1860-46FD-8D5F-C318CE1F5A98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A54F104-4063-4BE3-8C7D-69DD89A686E9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23931035-9D64-4A7F-86BF-B31B403C462A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E77A4A7E-392D-4353-A79F-33AB73016983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CF9B1705-3D0D-4BD2-97CF-3D5033B8C7CF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BE4BF5E4-A9BA-4E1E-9D3B-9028E3A6198C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10D7FED0-F0AD-4A0C-A1EE-63BF72C2F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5652035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3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ì ëí¡ì ëí ì´ë¯¸ì§ ê²ìê²°ê³¼">
            <a:extLst>
              <a:ext uri="{FF2B5EF4-FFF2-40B4-BE49-F238E27FC236}">
                <a16:creationId xmlns:a16="http://schemas.microsoft.com/office/drawing/2014/main" id="{67A15739-A8B2-43EC-A4CA-7C6DB4C8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40805"/>
            <a:ext cx="3598545" cy="29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ëª¨ëìë§ë¸ì ëí ì´ë¯¸ì§ ê²ìê²°ê³¼">
            <a:extLst>
              <a:ext uri="{FF2B5EF4-FFF2-40B4-BE49-F238E27FC236}">
                <a16:creationId xmlns:a16="http://schemas.microsoft.com/office/drawing/2014/main" id="{2FC7C83F-9239-4F85-894E-901268E7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0805"/>
            <a:ext cx="4910667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D191DE4-DAA9-4A26-AB24-449C56753E33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2010s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초반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스마트폰 게임의 등장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6DC87765-C78A-4BEA-8D65-D5948E60E1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0997296F-8932-4595-8A33-DE8F916D4734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B4AF6D1A-D454-4E2E-8490-84040A20A449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E144350-A218-4C88-B2D9-3BDBA6A7AEA0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C9F2409-E200-4A9C-B9A1-302E693AFC41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34770496-C1DB-4901-A882-6D5EC6C22776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DB532DEE-D5DB-4DD1-BC5B-671EF2791B1B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2C9C9DBF-8B9A-4BFE-B776-8A1EAF490D75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A0218C7-B030-4365-83D3-33F122345327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A3356BD-C786-443D-B269-5DBE8FB598D8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AEB36C2-33A4-4526-A43D-F8226B35EF46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E445B244-6A3D-4364-B5F1-2DA85D0DA643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B178E16A-F576-427B-B04E-76CDF4017D95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9F2BEE65-93AB-4E15-83A0-AA710E33F975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86C7AF94-FF52-41F5-95B2-500A5D10799F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8B728DD2-8A0B-4715-9C0A-6505251AD722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CC7162AA-90A3-4456-9AD6-8D866270F6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601455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9D191DE4-DAA9-4A26-AB24-449C56753E33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2010s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중반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AR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게임의 등장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D5D277BA-08D4-4BDC-ADF2-D85BA022E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C3E0F768-08D7-4740-AE1F-779A73E729EA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37D89183-6FBD-4E80-9C5F-DAC499F1F7F8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7188D55-285F-43DB-B6A4-78985BD250C9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00D3909-62CF-4E7F-9663-FEBBBAB5EA83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85C7ACFD-2626-4F3C-8028-AE45419542F4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E02399F4-4A4F-4A01-A32D-F682BE886155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2C2DB0E0-C24E-4999-B30D-820318063810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C273AE9-768D-408F-A144-E597652A0625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74D64F2F-A9A5-43DA-BD24-73B00242064A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578B822-6E26-4053-B524-47B4C24105E8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FA907935-7270-4F8A-981C-1AEE2F223BA2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4348F386-2FDE-45A2-AD49-7112EB50A485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996BDFD7-2FC0-4FA6-9328-2DE66954376B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E6C34C4-7D7C-4986-BAF2-6EAF36157F30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5FD6ED8D-4CE3-40B1-86A4-DEF6506DE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6325747" y="6149340"/>
            <a:ext cx="443965" cy="468630"/>
          </a:xfrm>
          <a:prstGeom prst="rect">
            <a:avLst/>
          </a:prstGeom>
        </p:spPr>
      </p:pic>
      <p:pic>
        <p:nvPicPr>
          <p:cNvPr id="7170" name="Picture 2" descr="í¬ì¼ëª¬ ê³ ì ëí ì´ë¯¸ì§ ê²ìê²°ê³¼">
            <a:extLst>
              <a:ext uri="{FF2B5EF4-FFF2-40B4-BE49-F238E27FC236}">
                <a16:creationId xmlns:a16="http://schemas.microsoft.com/office/drawing/2014/main" id="{B097E59F-20DA-4D44-B742-3B631BED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9369"/>
            <a:ext cx="5100939" cy="2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í¬ì¼ëª¬ ê³ ì ëí ì´ë¯¸ì§ ê²ìê²°ê³¼">
            <a:extLst>
              <a:ext uri="{FF2B5EF4-FFF2-40B4-BE49-F238E27FC236}">
                <a16:creationId xmlns:a16="http://schemas.microsoft.com/office/drawing/2014/main" id="{E01CEE24-C40F-42D6-90FC-5113B9EC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5" y="2453103"/>
            <a:ext cx="4463326" cy="25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478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9D191DE4-DAA9-4A26-AB24-449C56753E33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향후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전망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- VR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의 대중화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F8ED1258-2E3D-43EA-8A67-597355DB9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2EAC9A0C-07D8-4A5D-BE92-9B4176D2AC4A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B0EDBAD0-5FE5-4302-865F-C6B52759EA59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B44CD604-DF00-4309-A9F8-8BD3ED526F3D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963D30D-1A70-4CC9-9CAB-FA544D352E83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2E1E3879-E8B4-44F5-A6B3-19B5CA099E55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436596C2-EFD5-4C6D-AE67-B9B2930EE1C8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A42049AC-F02A-4504-AEF3-63B59BA361DE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2399E689-D17E-4CCE-9EC8-4D62CC1964F5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95412C19-6195-4F2F-86A7-E71F906D0EE8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B79D6985-BEDA-4390-9B00-70098BEF8E51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15798B10-7731-4198-B438-D42FF1EE8140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496B6109-ECC5-49B3-ADE9-382A44231381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F0FD60D-E3AC-4FC1-A12E-E9D772873516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BA06D43B-0061-4BF0-B7C9-B47E2299D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6685119" y="6149340"/>
            <a:ext cx="443965" cy="468630"/>
          </a:xfrm>
          <a:prstGeom prst="rect">
            <a:avLst/>
          </a:prstGeom>
        </p:spPr>
      </p:pic>
      <p:pic>
        <p:nvPicPr>
          <p:cNvPr id="5122" name="Picture 2" descr="vrì ëí ì´ë¯¸ì§ ê²ìê²°ê³¼">
            <a:extLst>
              <a:ext uri="{FF2B5EF4-FFF2-40B4-BE49-F238E27FC236}">
                <a16:creationId xmlns:a16="http://schemas.microsoft.com/office/drawing/2014/main" id="{F0E6AA58-4A63-4529-97FC-83B0EE91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2" y="2320482"/>
            <a:ext cx="4939604" cy="28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r ê²ìì ëí ì´ë¯¸ì§ ê²ìê²°ê³¼">
            <a:extLst>
              <a:ext uri="{FF2B5EF4-FFF2-40B4-BE49-F238E27FC236}">
                <a16:creationId xmlns:a16="http://schemas.microsoft.com/office/drawing/2014/main" id="{2231C2EA-743E-4183-9F36-B6D55917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04" y="2320482"/>
            <a:ext cx="5158494" cy="28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01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>
            <a:extLst>
              <a:ext uri="{FF2B5EF4-FFF2-40B4-BE49-F238E27FC236}">
                <a16:creationId xmlns:a16="http://schemas.microsoft.com/office/drawing/2014/main" id="{60142866-33EB-4682-8D66-ECD97305F9AD}"/>
              </a:ext>
            </a:extLst>
          </p:cNvPr>
          <p:cNvGrpSpPr/>
          <p:nvPr/>
        </p:nvGrpSpPr>
        <p:grpSpPr>
          <a:xfrm>
            <a:off x="902849" y="1218429"/>
            <a:ext cx="4515340" cy="1032247"/>
            <a:chOff x="835476" y="937624"/>
            <a:chExt cx="4515340" cy="103224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84E2B59-00AE-48E5-8613-27B14D227309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A8CE62A-3B28-4152-A1E7-C646503D241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1C910C6-9292-49D2-A8F1-060681EF6AD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943FA9F-F349-4464-A017-23D266CEF98B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B6687327-E3AE-42BE-8DB3-53FEAF39F990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2A95B48-0417-4D03-8AF6-1F9707FAC699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D412AB01-34CA-4199-ACCB-8B4AECCBE061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C183DC97-C306-4438-9FA7-CE64B1119045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6195EBD-1DDB-44EF-A756-DB0D536C74D4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373076D1-98D5-4898-8648-6895CF22F5AE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99F94AC-251A-48E5-B980-06D40D75BAE4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CC69020E-C626-4120-ABBF-6DCE7A114086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238B3246-71F3-4732-BD9A-4B941AA5B24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5C9D845-DD1C-4ADD-A783-D87997CD50E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731ED31B-E4E8-492F-9933-32E28AAEA225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1A4AECAE-5BC1-4292-B884-325184AE9BA2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F6873E12-471C-443D-9E98-F1B9D50FDB4B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36EF1B52-2BD3-4362-B17E-B3704D05A17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4D39E630-EA12-49E5-ACE3-4704D5437566}"/>
              </a:ext>
            </a:extLst>
          </p:cNvPr>
          <p:cNvGrpSpPr/>
          <p:nvPr/>
        </p:nvGrpSpPr>
        <p:grpSpPr>
          <a:xfrm flipH="1" flipV="1">
            <a:off x="6711788" y="4490847"/>
            <a:ext cx="4619239" cy="949950"/>
            <a:chOff x="835476" y="937624"/>
            <a:chExt cx="4515340" cy="1032247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7DFA1A19-5BAD-4A9B-A010-D2A38CFA04DB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26D7C46D-38A5-4D33-9089-E840F4042665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D1FABB3A-6196-489C-8FAF-D22272B5A108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728416B1-1407-40D9-993F-657EB1C32E15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979F9C44-7CAB-4B38-B286-194D3174B57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92F52B59-1844-4583-AC5C-540D7079FB96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CB11F4FC-BCE5-4983-952E-94833C59F176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21DA9251-AE39-4CB6-BA80-73E89FC75577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0E0D9ED4-7B12-44FE-9B14-E03A5A94E73C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7662D0EA-6D59-42F6-8736-E3000C20FFF1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DDCC1648-8182-48C4-83F5-A51AB6F07A38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75BA06D5-3DB7-47A3-B7CD-0F5861389BE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A012F78C-EA2B-4524-B9ED-4FD138A8CB32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A3A962E0-FBA3-4AC4-BC76-A77964371572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C1BCB7CB-67B1-47CE-B728-0FC029F4F152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36105920-C383-4535-A43D-5DB8DB13130B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A1858CB0-DBA2-483E-BDF6-50A90A10E151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B562190C-E360-4F2F-98B1-4315B7D2F0D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D49B356-B5B8-455A-AFEA-1C78B109723B}"/>
              </a:ext>
            </a:extLst>
          </p:cNvPr>
          <p:cNvGrpSpPr/>
          <p:nvPr/>
        </p:nvGrpSpPr>
        <p:grpSpPr>
          <a:xfrm flipV="1">
            <a:off x="838774" y="5081457"/>
            <a:ext cx="4515340" cy="949950"/>
            <a:chOff x="835476" y="937624"/>
            <a:chExt cx="4515340" cy="1032247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B9B37375-19E6-454D-8134-8F8DAEF5F94E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20BBABCE-47D5-47D7-9356-6A87D0D73C07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9EE77671-13C1-4949-B9D7-9D7CFD27279E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B5E4581B-4EEB-451E-90EF-BE9FDEB31CD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AAA1EA05-4B51-4C59-A08E-901CF133E39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414423D5-7355-42BC-A8C9-A2D2435960EF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663A498F-6F5D-4FFC-A615-F930AB2AF9AA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id="{0A359FDA-B65D-4654-89C0-02857D5D1616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0DE90D96-06BF-4AFC-ACCB-1E51B6F4727B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741C8DF1-13B7-4D4A-AE09-019E6446746A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95388D41-2812-4E91-A1BA-0B971831FDD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EC060C08-699E-4BC6-9F15-0680D6925977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0BB7440D-494B-476B-A0C3-AD39F6B2D3A6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F6136095-5DF3-46F3-87B7-0C41531EA5F7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8BB6CBAA-9050-4C25-89F1-E77E46D57EED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4D87BEFE-C1ED-4229-99C4-A1AFCF33E58F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007677DA-2562-42B4-BE7A-FA89C24DFE9D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D4036ABE-D35F-4AB8-9B98-0B0067B9C9B0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2E23C20A-5129-4E5B-A95E-2B48A2FC9038}"/>
              </a:ext>
            </a:extLst>
          </p:cNvPr>
          <p:cNvSpPr/>
          <p:nvPr/>
        </p:nvSpPr>
        <p:spPr>
          <a:xfrm>
            <a:off x="3223846" y="2840265"/>
            <a:ext cx="5964701" cy="1547446"/>
          </a:xfrm>
          <a:prstGeom prst="snip2DiagRect">
            <a:avLst/>
          </a:prstGeom>
          <a:solidFill>
            <a:srgbClr val="112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92AD3086-8655-4EFC-A214-865945FE4DFF}"/>
              </a:ext>
            </a:extLst>
          </p:cNvPr>
          <p:cNvSpPr/>
          <p:nvPr/>
        </p:nvSpPr>
        <p:spPr>
          <a:xfrm>
            <a:off x="3113649" y="2655277"/>
            <a:ext cx="5964701" cy="1547446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F32B9-154C-41D7-9B67-EB0E37BBF56A}"/>
              </a:ext>
            </a:extLst>
          </p:cNvPr>
          <p:cNvSpPr txBox="1"/>
          <p:nvPr/>
        </p:nvSpPr>
        <p:spPr>
          <a:xfrm>
            <a:off x="5217464" y="3102615"/>
            <a:ext cx="2949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동향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9CBD4-0950-4106-AD6E-ADF62DAD3C19}"/>
              </a:ext>
            </a:extLst>
          </p:cNvPr>
          <p:cNvSpPr txBox="1"/>
          <p:nvPr/>
        </p:nvSpPr>
        <p:spPr>
          <a:xfrm>
            <a:off x="3562461" y="3136612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3 :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E78268-CC92-41A1-8600-88B9B811E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584" b="78954" l="86968" r="92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04" t="69538" r="7059" b="20000"/>
          <a:stretch/>
        </p:blipFill>
        <p:spPr>
          <a:xfrm>
            <a:off x="8204980" y="3078345"/>
            <a:ext cx="618979" cy="71745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D86D033F-5D2D-416F-9EAA-FC9CD76A8D09}"/>
              </a:ext>
            </a:extLst>
          </p:cNvPr>
          <p:cNvGrpSpPr/>
          <p:nvPr/>
        </p:nvGrpSpPr>
        <p:grpSpPr>
          <a:xfrm>
            <a:off x="9116511" y="939191"/>
            <a:ext cx="2260968" cy="72390"/>
            <a:chOff x="5128250" y="845329"/>
            <a:chExt cx="2260968" cy="7239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1BE6E8D2-2471-4C63-AC4B-4146973B33EF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E879A580-3998-4A56-829D-3952149D59CC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4ADB120B-0F1D-4BA8-ADDA-78E00E90575A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39BF48B-6164-43A1-B5E3-3EC6A97AE3CE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A8901E0-5672-4D72-8C5F-20533B813606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36B0DC7-F15C-44CF-9126-3A3B6AD3B6CE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9BCB824-FA13-49D1-850C-17B76ACC2DF1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BDA04EE-7815-4AA6-B683-8270F6FE7DE1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94B72EB-8992-4E78-98B7-83175CC846A3}"/>
              </a:ext>
            </a:extLst>
          </p:cNvPr>
          <p:cNvGrpSpPr/>
          <p:nvPr/>
        </p:nvGrpSpPr>
        <p:grpSpPr>
          <a:xfrm rot="19177137">
            <a:off x="6863245" y="1889728"/>
            <a:ext cx="2260968" cy="72390"/>
            <a:chOff x="5128250" y="845329"/>
            <a:chExt cx="2260968" cy="72390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3B90A9E8-8CE7-4E91-9727-6AE47C4F0886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6897D17-F5B6-469F-8DF7-3CEBDFD6BDF3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FEE30D3-4187-4EF4-A7AD-FDF1D49A039B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3621E8C1-73A6-45D1-95C5-ABD7D21AA084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AD06553C-1BD1-48A1-A446-BF668B2CE3D5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A76BC69-A505-48DD-B75A-24B2F7F43F9A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26BB41B-4FDF-493F-BE9E-196F40935B49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B1D86A6-A68E-4EA8-B411-00F48438FA42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8201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F84E51FF-E0A7-421A-A607-E2275A119D4F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해외시장의 현황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69F44780-5B3D-42FD-9847-6395B45B3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53" y="2074546"/>
            <a:ext cx="9546976" cy="336888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C23A5564-22B5-4632-80B0-5636F8B52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8676272" y="6149340"/>
            <a:ext cx="443965" cy="46863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7BCA575-D54A-4D50-B7AE-207AFBD9C3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2AC9E417-A36B-48C2-AC2D-286A4A602BCD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04E5498F-8EE7-42B9-AE7A-8A7CC07CC1DC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4E70701-77A2-466E-BC3C-458C8F5380B3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2667323D-4B3A-4E0D-B011-84CCBB328D41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270AB175-1D03-455A-8919-18019B229789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A3D547C5-8174-4E0A-AAA3-02863F0205DE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95D84A3-5C65-4A80-A3A4-E4385E16B5CD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4924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F84E51FF-E0A7-421A-A607-E2275A119D4F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해외시장의 현황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E714C480-43FB-40CD-A444-D08A2F53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2" y="2081322"/>
            <a:ext cx="4644390" cy="335533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8DBFDEA-084B-4BE3-82D3-53B2D2216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43" y="2081322"/>
            <a:ext cx="5632423" cy="335533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465323-B62F-416F-B6B3-5B2E58B52034}"/>
              </a:ext>
            </a:extLst>
          </p:cNvPr>
          <p:cNvSpPr txBox="1"/>
          <p:nvPr/>
        </p:nvSpPr>
        <p:spPr>
          <a:xfrm>
            <a:off x="5917474" y="5480201"/>
            <a:ext cx="1245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출처 </a:t>
            </a:r>
            <a:r>
              <a:rPr lang="en-US" altLang="ko-KR" sz="1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스마일 게이트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6701012A-EF46-4609-8698-00C16BE66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8676272" y="6149340"/>
            <a:ext cx="443965" cy="46863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C674A135-424F-4BBA-9AAF-A3E2306D17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66559BE3-80B1-452E-B502-C6B17BE22106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A0549A63-944D-478E-B40A-6F7F8D958608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358D20EC-91F1-4784-8CE4-BA78AB6E088C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A7448750-8FD8-4364-8631-8EFA0E2E9BA8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80A9D2EF-E34F-4BF3-80E3-FDE2C24CB332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B55243CB-1ADB-4BB8-A6CA-B81A4498851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BC6F0162-7AB0-44A2-BA08-A223A8913F95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707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>
            <a:extLst>
              <a:ext uri="{FF2B5EF4-FFF2-40B4-BE49-F238E27FC236}">
                <a16:creationId xmlns:a16="http://schemas.microsoft.com/office/drawing/2014/main" id="{60142866-33EB-4682-8D66-ECD97305F9AD}"/>
              </a:ext>
            </a:extLst>
          </p:cNvPr>
          <p:cNvGrpSpPr/>
          <p:nvPr/>
        </p:nvGrpSpPr>
        <p:grpSpPr>
          <a:xfrm>
            <a:off x="902849" y="1218429"/>
            <a:ext cx="4515340" cy="1032247"/>
            <a:chOff x="835476" y="937624"/>
            <a:chExt cx="4515340" cy="103224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84E2B59-00AE-48E5-8613-27B14D227309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A8CE62A-3B28-4152-A1E7-C646503D241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1C910C6-9292-49D2-A8F1-060681EF6AD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943FA9F-F349-4464-A017-23D266CEF98B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B6687327-E3AE-42BE-8DB3-53FEAF39F990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2A95B48-0417-4D03-8AF6-1F9707FAC699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D412AB01-34CA-4199-ACCB-8B4AECCBE061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C183DC97-C306-4438-9FA7-CE64B1119045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6195EBD-1DDB-44EF-A756-DB0D536C74D4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373076D1-98D5-4898-8648-6895CF22F5AE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99F94AC-251A-48E5-B980-06D40D75BAE4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CC69020E-C626-4120-ABBF-6DCE7A114086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238B3246-71F3-4732-BD9A-4B941AA5B24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5C9D845-DD1C-4ADD-A783-D87997CD50E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731ED31B-E4E8-492F-9933-32E28AAEA225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1A4AECAE-5BC1-4292-B884-325184AE9BA2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F6873E12-471C-443D-9E98-F1B9D50FDB4B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36EF1B52-2BD3-4362-B17E-B3704D05A17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4D39E630-EA12-49E5-ACE3-4704D5437566}"/>
              </a:ext>
            </a:extLst>
          </p:cNvPr>
          <p:cNvGrpSpPr/>
          <p:nvPr/>
        </p:nvGrpSpPr>
        <p:grpSpPr>
          <a:xfrm flipH="1" flipV="1">
            <a:off x="6711788" y="4490847"/>
            <a:ext cx="4619239" cy="949950"/>
            <a:chOff x="835476" y="937624"/>
            <a:chExt cx="4515340" cy="1032247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7DFA1A19-5BAD-4A9B-A010-D2A38CFA04DB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26D7C46D-38A5-4D33-9089-E840F4042665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D1FABB3A-6196-489C-8FAF-D22272B5A108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728416B1-1407-40D9-993F-657EB1C32E15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979F9C44-7CAB-4B38-B286-194D3174B57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92F52B59-1844-4583-AC5C-540D7079FB96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CB11F4FC-BCE5-4983-952E-94833C59F176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21DA9251-AE39-4CB6-BA80-73E89FC75577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0E0D9ED4-7B12-44FE-9B14-E03A5A94E73C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7662D0EA-6D59-42F6-8736-E3000C20FFF1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DDCC1648-8182-48C4-83F5-A51AB6F07A38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75BA06D5-3DB7-47A3-B7CD-0F5861389BE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A012F78C-EA2B-4524-B9ED-4FD138A8CB32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A3A962E0-FBA3-4AC4-BC76-A77964371572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C1BCB7CB-67B1-47CE-B728-0FC029F4F152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36105920-C383-4535-A43D-5DB8DB13130B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A1858CB0-DBA2-483E-BDF6-50A90A10E151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B562190C-E360-4F2F-98B1-4315B7D2F0D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D49B356-B5B8-455A-AFEA-1C78B109723B}"/>
              </a:ext>
            </a:extLst>
          </p:cNvPr>
          <p:cNvGrpSpPr/>
          <p:nvPr/>
        </p:nvGrpSpPr>
        <p:grpSpPr>
          <a:xfrm flipV="1">
            <a:off x="838774" y="5081457"/>
            <a:ext cx="4515340" cy="949950"/>
            <a:chOff x="835476" y="937624"/>
            <a:chExt cx="4515340" cy="1032247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B9B37375-19E6-454D-8134-8F8DAEF5F94E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20BBABCE-47D5-47D7-9356-6A87D0D73C07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9EE77671-13C1-4949-B9D7-9D7CFD27279E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B5E4581B-4EEB-451E-90EF-BE9FDEB31CD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AAA1EA05-4B51-4C59-A08E-901CF133E39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414423D5-7355-42BC-A8C9-A2D2435960EF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663A498F-6F5D-4FFC-A615-F930AB2AF9AA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id="{0A359FDA-B65D-4654-89C0-02857D5D1616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0DE90D96-06BF-4AFC-ACCB-1E51B6F4727B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741C8DF1-13B7-4D4A-AE09-019E6446746A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95388D41-2812-4E91-A1BA-0B971831FDD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EC060C08-699E-4BC6-9F15-0680D6925977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0BB7440D-494B-476B-A0C3-AD39F6B2D3A6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F6136095-5DF3-46F3-87B7-0C41531EA5F7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8BB6CBAA-9050-4C25-89F1-E77E46D57EED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4D87BEFE-C1ED-4229-99C4-A1AFCF33E58F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007677DA-2562-42B4-BE7A-FA89C24DFE9D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D4036ABE-D35F-4AB8-9B98-0B0067B9C9B0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2E23C20A-5129-4E5B-A95E-2B48A2FC9038}"/>
              </a:ext>
            </a:extLst>
          </p:cNvPr>
          <p:cNvSpPr/>
          <p:nvPr/>
        </p:nvSpPr>
        <p:spPr>
          <a:xfrm>
            <a:off x="3223846" y="2840265"/>
            <a:ext cx="5964701" cy="1547446"/>
          </a:xfrm>
          <a:prstGeom prst="snip2DiagRect">
            <a:avLst/>
          </a:prstGeom>
          <a:solidFill>
            <a:srgbClr val="112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92AD3086-8655-4EFC-A214-865945FE4DFF}"/>
              </a:ext>
            </a:extLst>
          </p:cNvPr>
          <p:cNvSpPr/>
          <p:nvPr/>
        </p:nvSpPr>
        <p:spPr>
          <a:xfrm>
            <a:off x="3113649" y="2655277"/>
            <a:ext cx="5964701" cy="1547446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F32B9-154C-41D7-9B67-EB0E37BBF56A}"/>
              </a:ext>
            </a:extLst>
          </p:cNvPr>
          <p:cNvSpPr txBox="1"/>
          <p:nvPr/>
        </p:nvSpPr>
        <p:spPr>
          <a:xfrm>
            <a:off x="5014573" y="3089138"/>
            <a:ext cx="3286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ABOUT </a:t>
            </a:r>
            <a:r>
              <a:rPr lang="ko-KR" altLang="en-US" sz="36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9CBD4-0950-4106-AD6E-ADF62DAD3C19}"/>
              </a:ext>
            </a:extLst>
          </p:cNvPr>
          <p:cNvSpPr txBox="1"/>
          <p:nvPr/>
        </p:nvSpPr>
        <p:spPr>
          <a:xfrm>
            <a:off x="3528079" y="3136612"/>
            <a:ext cx="1599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1 :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E78268-CC92-41A1-8600-88B9B811E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584" b="78954" l="86968" r="92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04" t="69538" r="7059" b="20000"/>
          <a:stretch/>
        </p:blipFill>
        <p:spPr>
          <a:xfrm>
            <a:off x="8259350" y="3053577"/>
            <a:ext cx="618979" cy="71745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D86D033F-5D2D-416F-9EAA-FC9CD76A8D09}"/>
              </a:ext>
            </a:extLst>
          </p:cNvPr>
          <p:cNvGrpSpPr/>
          <p:nvPr/>
        </p:nvGrpSpPr>
        <p:grpSpPr>
          <a:xfrm>
            <a:off x="9116511" y="939191"/>
            <a:ext cx="2260968" cy="72390"/>
            <a:chOff x="5128250" y="845329"/>
            <a:chExt cx="2260968" cy="7239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1BE6E8D2-2471-4C63-AC4B-4146973B33EF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E879A580-3998-4A56-829D-3952149D59CC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4ADB120B-0F1D-4BA8-ADDA-78E00E90575A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39BF48B-6164-43A1-B5E3-3EC6A97AE3CE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A8901E0-5672-4D72-8C5F-20533B813606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36B0DC7-F15C-44CF-9126-3A3B6AD3B6CE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9BCB824-FA13-49D1-850C-17B76ACC2DF1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BDA04EE-7815-4AA6-B683-8270F6FE7DE1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94B72EB-8992-4E78-98B7-83175CC846A3}"/>
              </a:ext>
            </a:extLst>
          </p:cNvPr>
          <p:cNvGrpSpPr/>
          <p:nvPr/>
        </p:nvGrpSpPr>
        <p:grpSpPr>
          <a:xfrm rot="19177137">
            <a:off x="6863245" y="1889728"/>
            <a:ext cx="2260968" cy="72390"/>
            <a:chOff x="5128250" y="845329"/>
            <a:chExt cx="2260968" cy="72390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3B90A9E8-8CE7-4E91-9727-6AE47C4F0886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6897D17-F5B6-469F-8DF7-3CEBDFD6BDF3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FEE30D3-4187-4EF4-A7AD-FDF1D49A039B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3621E8C1-73A6-45D1-95C5-ABD7D21AA084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AD06553C-1BD1-48A1-A446-BF668B2CE3D5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A76BC69-A505-48DD-B75A-24B2F7F43F9A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26BB41B-4FDF-493F-BE9E-196F40935B49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B1D86A6-A68E-4EA8-B411-00F48438FA42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6429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2A9019-6C13-4125-BB2B-DDE494A57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8676272" y="6149340"/>
            <a:ext cx="443965" cy="4686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B1D8D32-249E-415E-B3AE-B6F513E8D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512D808F-D7D4-4319-8BBE-042F4123C7D3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4CABA3B-399F-43AC-A7CA-B861F7AA4898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F023D1D-32DE-4A89-AAB6-0D0BBBDB4D5A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B11FAAE-C96D-48A8-AFBC-C459ADA9F12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7F77359-AC1D-4DA4-9E01-A1CB60E87BB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CAB0168-3577-4325-BB1B-BB0FDB5C824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8E7322A-7D5B-48C0-B694-8B54D21F049C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4E51FF-E0A7-421A-A607-E2275A119D4F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해외시장의 현황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FE0545D2-1493-4B8F-84F2-BA20AB839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" y="1597594"/>
            <a:ext cx="5433060" cy="416814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2EFBB035-9F97-4E76-BF88-1A282841E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65" y="1773114"/>
            <a:ext cx="2408843" cy="1638808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FF0CCFE4-3B79-4CF9-B85B-C99BF65D5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40" y="1773114"/>
            <a:ext cx="2408843" cy="1635682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B22E8D0-B57E-40A0-BD07-E26516BDC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98" y="3744993"/>
            <a:ext cx="5215890" cy="18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8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F84E51FF-E0A7-421A-A607-E2275A119D4F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미국시장의 현황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025AED60-B17A-461F-89E9-A4FB9747D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" y="1664597"/>
            <a:ext cx="5106691" cy="396295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9F29C39B-C56D-4BCD-9169-272A7389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48" y="4352315"/>
            <a:ext cx="2381250" cy="11049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B7885893-F12F-4E48-9A0F-83ED5DA59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97" y="4303261"/>
            <a:ext cx="1918672" cy="1203007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6D2E77E-D25A-4E4C-B643-A9FED1116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0" y="1905228"/>
            <a:ext cx="2481541" cy="171734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8BFDB1AC-983A-4A50-8CDC-6A9B5AC378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210211B3-336D-4F32-81D6-BC444FD785D9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A2C8E5AB-408A-43E6-94B5-F3F7F3463D5A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450873C2-5196-4070-BD20-A4646A1856C7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64F85E81-3EED-41EA-AA45-831F07B4334C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D1DF106-AB21-498F-B910-40ABD2CD5B2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E667F6CF-0EAB-4F32-A726-832513F80502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ECC1CA96-3DD1-4572-95D0-05EBE13157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899563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8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B1D8D32-249E-415E-B3AE-B6F513E8D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B4CABA3B-399F-43AC-A7CA-B861F7AA4898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F023D1D-32DE-4A89-AAB6-0D0BBBDB4D5A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B11FAAE-C96D-48A8-AFBC-C459ADA9F12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7F77359-AC1D-4DA4-9E01-A1CB60E87BB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CAB0168-3577-4325-BB1B-BB0FDB5C824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8E7322A-7D5B-48C0-B694-8B54D21F049C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4E51FF-E0A7-421A-A607-E2275A119D4F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미국시장의 현황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E9FA874-15DA-4A4D-967B-27B600705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15" y="2031971"/>
            <a:ext cx="4312920" cy="334518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F9510A-C0A3-4A7B-82C1-CAD7BB32C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91" y="1767546"/>
            <a:ext cx="2866888" cy="201060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37782506-5A11-4910-B74D-904C76225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92" y="3946027"/>
            <a:ext cx="2922928" cy="1829753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28D86F9A-BFDE-4243-83CE-DDD353B1FA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899563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7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중국시장의 현황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1BC694E7-5855-4B4D-B498-865C3692E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09" y="1485929"/>
            <a:ext cx="5368290" cy="447797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435BCDE-3D9F-4FB0-AADB-C27479140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1" y="3160465"/>
            <a:ext cx="5344125" cy="2705294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2319CB13-F3A5-45DA-A3DC-EB2F6957A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1" y="1485929"/>
            <a:ext cx="1390955" cy="13909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C51EF1-9A7D-4A6C-83BB-25D35412C902}"/>
              </a:ext>
            </a:extLst>
          </p:cNvPr>
          <p:cNvSpPr txBox="1"/>
          <p:nvPr/>
        </p:nvSpPr>
        <p:spPr>
          <a:xfrm>
            <a:off x="1969256" y="2068286"/>
            <a:ext cx="377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중국은 모바일게임 시장이 핵심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4EBB8102-F1A8-4A27-8941-EDD2064D9A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45C20549-1C77-4D6D-A51F-C7FDD18058EF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0FA1D3A4-7EE5-4B3C-867E-F4BB52E9577C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B54949CA-A106-499A-A6E8-61DC8F9CB2B4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11217DCE-0B1B-4FB9-A036-F3924DCA01D1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E571F19C-C8EB-4AEE-8E4B-5EF3F40A38EB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256092F-ADD9-4C15-AB94-F9D563E005AF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39869E0F-A2D6-4317-9DCE-2D30640518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011552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69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중국시장의 현황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837CE4F6-2E30-454E-A916-176701F2A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" y="2206143"/>
            <a:ext cx="4973268" cy="330163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FE674250-295B-490E-95F0-E14BAFD9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2145910"/>
            <a:ext cx="4762500" cy="111252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10E38A22-67C7-49CD-87B3-A899C28BE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78" y="4235722"/>
            <a:ext cx="3679364" cy="15032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FF0839B-F485-4A40-91D6-427DDB09B0EE}"/>
              </a:ext>
            </a:extLst>
          </p:cNvPr>
          <p:cNvSpPr txBox="1"/>
          <p:nvPr/>
        </p:nvSpPr>
        <p:spPr>
          <a:xfrm>
            <a:off x="8545525" y="3408503"/>
            <a:ext cx="688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vs</a:t>
            </a:r>
            <a:endParaRPr lang="ko-KR" altLang="en-US" sz="40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DEA47ECB-2C28-4C36-9C25-BBEDC109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732CEAE3-9CB6-4409-AB1E-A4116EEFB66D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14975843-1F62-468B-97DE-4A71F6D84108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35F0FA6-0667-4549-9BA0-37DE8A262717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8B50770-50C7-469F-BE00-780A4C7FCC07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348A6E0A-230E-46E2-8057-723DEF2B4AE6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919643B5-2767-4A81-BD0A-E9C58F9121C2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155DC3A1-E783-478A-8785-A6EA5A1E8D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011552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8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B1D8D32-249E-415E-B3AE-B6F513E8D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B4CABA3B-399F-43AC-A7CA-B861F7AA4898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F023D1D-32DE-4A89-AAB6-0D0BBBDB4D5A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B11FAAE-C96D-48A8-AFBC-C459ADA9F12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7F77359-AC1D-4DA4-9E01-A1CB60E87BB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CAB0168-3577-4325-BB1B-BB0FDB5C824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8E7322A-7D5B-48C0-B694-8B54D21F049C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중국시장의 현황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2ADC5BF8-D0D2-4010-A207-C35F6A8C4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34" y="1938055"/>
            <a:ext cx="4602935" cy="344363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99DC7E-904A-4127-AD5F-B6DC080C2CFB}"/>
              </a:ext>
            </a:extLst>
          </p:cNvPr>
          <p:cNvSpPr txBox="1"/>
          <p:nvPr/>
        </p:nvSpPr>
        <p:spPr>
          <a:xfrm>
            <a:off x="7021830" y="5510484"/>
            <a:ext cx="1245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출처 </a:t>
            </a:r>
            <a:r>
              <a:rPr lang="en-US" altLang="ko-KR" sz="1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스마일 게이트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55C5BE2E-88E6-4BB2-AF33-416808886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1" y="1938055"/>
            <a:ext cx="6217920" cy="344363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BC93234-02F6-4670-8FFE-2FE67AEDAC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011552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2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일본시장의 현황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BBDB56F9-D52F-4D17-992B-8F0319BF9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" y="1648728"/>
            <a:ext cx="7642860" cy="39776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C1583F9-19D4-40C8-9AD6-C9868BC7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20" y="3039683"/>
            <a:ext cx="2857500" cy="257175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B32905C5-9B16-4731-8467-214E3D486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D67505ED-82C3-4B7B-9306-3AD4C237D5B7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8524A61-DACA-486F-A881-C26F6CB051AC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AA5EFF5E-A884-497E-AE2A-E2C39D527E6C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707089C-B278-4B7D-A14D-876BF2A2C45A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B62D5885-EA80-4B94-98F0-AF78749656D3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55E72CF6-EC81-4A57-9016-599EBB72A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33091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93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B1D8D32-249E-415E-B3AE-B6F513E8D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CF023D1D-32DE-4A89-AAB6-0D0BBBDB4D5A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B11FAAE-C96D-48A8-AFBC-C459ADA9F12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7F77359-AC1D-4DA4-9E01-A1CB60E87BB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CAB0168-3577-4325-BB1B-BB0FDB5C824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8E7322A-7D5B-48C0-B694-8B54D21F049C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일본시장의 현황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D60EC839-25EB-4819-9BD6-DE993656E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1773770"/>
            <a:ext cx="6797041" cy="39704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78C7E6D-2D64-4B3C-9F56-8C1749E24801}"/>
              </a:ext>
            </a:extLst>
          </p:cNvPr>
          <p:cNvSpPr txBox="1"/>
          <p:nvPr/>
        </p:nvSpPr>
        <p:spPr>
          <a:xfrm>
            <a:off x="7978550" y="1992086"/>
            <a:ext cx="377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일본게임 시장의 특징</a:t>
            </a:r>
            <a:endParaRPr lang="en-US" altLang="ko-KR" sz="20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다양한 장르 선호</a:t>
            </a:r>
            <a:endParaRPr lang="en-US" altLang="ko-KR" sz="20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멀티보다 </a:t>
            </a:r>
            <a:r>
              <a:rPr lang="ko-KR" altLang="en-US" sz="2000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싱글플레이</a:t>
            </a:r>
            <a:endParaRPr lang="ko-KR" altLang="en-US" sz="20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38AE4D00-00AD-424E-9FA3-A5C17B58A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08" y="3386337"/>
            <a:ext cx="4022358" cy="2262577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00B6E2BE-FF29-4350-A961-3923DAEB80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33091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27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국내시장의 현황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CD052EA9-8983-4F21-82C4-4C5BF467D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69" y="1902488"/>
            <a:ext cx="6584482" cy="384036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9BBFD3CC-E736-4258-9331-22A1D50D8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13D7878B-2915-49C1-A213-372EA0BD8C19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3528920-E631-42CA-B64D-16DF149E6B2E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A8B43BE8-EB5D-417D-9BFE-F2BDF5E8C97F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7ED8D1E-53B1-43D7-9BF6-13FBD5272EF2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4412DF39-DA4C-4904-8942-A5DE631E48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70407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56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국내시장의 현황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D977F526-6EA3-4287-B186-7F85446A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90" y="1935089"/>
            <a:ext cx="7170420" cy="360426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2B6367D0-4DDB-4E27-9735-F0073DDA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1544600A-74D6-4427-A99F-2A3EC47B1F47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FBB6446-9D04-41F2-B132-F73B195382E4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5FEBBB82-3D53-479E-BFE6-88C4C38DB03F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00920DB4-B682-4070-A645-9F45E57A38A9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7CFC19E8-CD6A-4DC6-A026-BBAA25B66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70407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5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CB2123E-D25A-4FFD-B4EF-87DD15FBD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93A5E81-3DFC-4A51-B81C-D1A280FC2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r="10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EEA5899-5BF7-4970-A000-E3F8A2846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995B61-4814-4263-9198-C0CC760B5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국내시장의 현황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3DB08853-292D-4F84-B9BB-4C1FA7DB8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36" y="2015742"/>
            <a:ext cx="6635927" cy="34864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B8938E1B-C744-40B4-A06F-5D4EC7B19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9E02ABBD-F9D2-49F7-8237-86C899AAB6D6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A01EEF79-014B-4D46-ABA6-C80FD029EA3F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F8D56C3-EB5A-4607-8ADB-8327122A96A0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B584CCD-DF63-4802-A716-EF52FAB7F71D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B8E3F880-EE71-4AE7-80C2-6BDCC5CFFF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70407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91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B1D8D32-249E-415E-B3AE-B6F513E8D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2B11FAAE-C96D-48A8-AFBC-C459ADA9F12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7F77359-AC1D-4DA4-9E01-A1CB60E87BBA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CAB0168-3577-4325-BB1B-BB0FDB5C824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8E7322A-7D5B-48C0-B694-8B54D21F049C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7B71A2-D994-4897-B950-20A1F173C486}"/>
              </a:ext>
            </a:extLst>
          </p:cNvPr>
          <p:cNvSpPr txBox="1"/>
          <p:nvPr/>
        </p:nvSpPr>
        <p:spPr>
          <a:xfrm>
            <a:off x="2192655" y="770708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국내시장의 현황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4371CA8B-1F1F-423E-B12B-D2A32D19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4" y="2153378"/>
            <a:ext cx="6375491" cy="338539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062B0E81-4D85-4C7B-975D-DC921CFF1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70407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3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>
            <a:extLst>
              <a:ext uri="{FF2B5EF4-FFF2-40B4-BE49-F238E27FC236}">
                <a16:creationId xmlns:a16="http://schemas.microsoft.com/office/drawing/2014/main" id="{60142866-33EB-4682-8D66-ECD97305F9AD}"/>
              </a:ext>
            </a:extLst>
          </p:cNvPr>
          <p:cNvGrpSpPr/>
          <p:nvPr/>
        </p:nvGrpSpPr>
        <p:grpSpPr>
          <a:xfrm>
            <a:off x="902849" y="1218429"/>
            <a:ext cx="4515340" cy="1032247"/>
            <a:chOff x="835476" y="937624"/>
            <a:chExt cx="4515340" cy="103224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84E2B59-00AE-48E5-8613-27B14D227309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A8CE62A-3B28-4152-A1E7-C646503D241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1C910C6-9292-49D2-A8F1-060681EF6AD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943FA9F-F349-4464-A017-23D266CEF98B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B6687327-E3AE-42BE-8DB3-53FEAF39F990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2A95B48-0417-4D03-8AF6-1F9707FAC699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D412AB01-34CA-4199-ACCB-8B4AECCBE061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C183DC97-C306-4438-9FA7-CE64B1119045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6195EBD-1DDB-44EF-A756-DB0D536C74D4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373076D1-98D5-4898-8648-6895CF22F5AE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99F94AC-251A-48E5-B980-06D40D75BAE4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CC69020E-C626-4120-ABBF-6DCE7A114086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238B3246-71F3-4732-BD9A-4B941AA5B24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5C9D845-DD1C-4ADD-A783-D87997CD50E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731ED31B-E4E8-492F-9933-32E28AAEA225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1A4AECAE-5BC1-4292-B884-325184AE9BA2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F6873E12-471C-443D-9E98-F1B9D50FDB4B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36EF1B52-2BD3-4362-B17E-B3704D05A17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4D39E630-EA12-49E5-ACE3-4704D5437566}"/>
              </a:ext>
            </a:extLst>
          </p:cNvPr>
          <p:cNvGrpSpPr/>
          <p:nvPr/>
        </p:nvGrpSpPr>
        <p:grpSpPr>
          <a:xfrm flipH="1" flipV="1">
            <a:off x="6711788" y="4490847"/>
            <a:ext cx="4619239" cy="949950"/>
            <a:chOff x="835476" y="937624"/>
            <a:chExt cx="4515340" cy="1032247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7DFA1A19-5BAD-4A9B-A010-D2A38CFA04DB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26D7C46D-38A5-4D33-9089-E840F4042665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D1FABB3A-6196-489C-8FAF-D22272B5A108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728416B1-1407-40D9-993F-657EB1C32E15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979F9C44-7CAB-4B38-B286-194D3174B57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92F52B59-1844-4583-AC5C-540D7079FB96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CB11F4FC-BCE5-4983-952E-94833C59F176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21DA9251-AE39-4CB6-BA80-73E89FC75577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0E0D9ED4-7B12-44FE-9B14-E03A5A94E73C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7662D0EA-6D59-42F6-8736-E3000C20FFF1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DDCC1648-8182-48C4-83F5-A51AB6F07A38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75BA06D5-3DB7-47A3-B7CD-0F5861389BE3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A012F78C-EA2B-4524-B9ED-4FD138A8CB32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A3A962E0-FBA3-4AC4-BC76-A77964371572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C1BCB7CB-67B1-47CE-B728-0FC029F4F152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36105920-C383-4535-A43D-5DB8DB13130B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A1858CB0-DBA2-483E-BDF6-50A90A10E151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B562190C-E360-4F2F-98B1-4315B7D2F0D3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D49B356-B5B8-455A-AFEA-1C78B109723B}"/>
              </a:ext>
            </a:extLst>
          </p:cNvPr>
          <p:cNvGrpSpPr/>
          <p:nvPr/>
        </p:nvGrpSpPr>
        <p:grpSpPr>
          <a:xfrm flipV="1">
            <a:off x="838774" y="5081457"/>
            <a:ext cx="4515340" cy="949950"/>
            <a:chOff x="835476" y="937624"/>
            <a:chExt cx="4515340" cy="1032247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B9B37375-19E6-454D-8134-8F8DAEF5F94E}"/>
                </a:ext>
              </a:extLst>
            </p:cNvPr>
            <p:cNvGrpSpPr/>
            <p:nvPr/>
          </p:nvGrpSpPr>
          <p:grpSpPr>
            <a:xfrm>
              <a:off x="835476" y="937624"/>
              <a:ext cx="2260968" cy="72390"/>
              <a:chOff x="5128250" y="845329"/>
              <a:chExt cx="2260968" cy="72390"/>
            </a:xfrm>
          </p:grpSpPr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20BBABCE-47D5-47D7-9356-6A87D0D73C07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9EE77671-13C1-4949-B9D7-9D7CFD27279E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B5E4581B-4EEB-451E-90EF-BE9FDEB31CDF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AAA1EA05-4B51-4C59-A08E-901CF133E391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414423D5-7355-42BC-A8C9-A2D2435960EF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663A498F-6F5D-4FFC-A615-F930AB2AF9AA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id="{0A359FDA-B65D-4654-89C0-02857D5D1616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0DE90D96-06BF-4AFC-ACCB-1E51B6F4727B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741C8DF1-13B7-4D4A-AE09-019E6446746A}"/>
                </a:ext>
              </a:extLst>
            </p:cNvPr>
            <p:cNvGrpSpPr/>
            <p:nvPr/>
          </p:nvGrpSpPr>
          <p:grpSpPr>
            <a:xfrm rot="2391183">
              <a:off x="3089848" y="1897481"/>
              <a:ext cx="2260968" cy="72390"/>
              <a:chOff x="5128250" y="845329"/>
              <a:chExt cx="2260968" cy="72390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95388D41-2812-4E91-A1BA-0B971831FDD1}"/>
                  </a:ext>
                </a:extLst>
              </p:cNvPr>
              <p:cNvSpPr/>
              <p:nvPr/>
            </p:nvSpPr>
            <p:spPr>
              <a:xfrm>
                <a:off x="512825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EC060C08-699E-4BC6-9F15-0680D6925977}"/>
                  </a:ext>
                </a:extLst>
              </p:cNvPr>
              <p:cNvSpPr/>
              <p:nvPr/>
            </p:nvSpPr>
            <p:spPr>
              <a:xfrm>
                <a:off x="544090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0BB7440D-494B-476B-A0C3-AD39F6B2D3A6}"/>
                  </a:ext>
                </a:extLst>
              </p:cNvPr>
              <p:cNvSpPr/>
              <p:nvPr/>
            </p:nvSpPr>
            <p:spPr>
              <a:xfrm>
                <a:off x="575355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F6136095-5DF3-46F3-87B7-0C41531EA5F7}"/>
                  </a:ext>
                </a:extLst>
              </p:cNvPr>
              <p:cNvSpPr/>
              <p:nvPr/>
            </p:nvSpPr>
            <p:spPr>
              <a:xfrm>
                <a:off x="6066212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8BB6CBAA-9050-4C25-89F1-E77E46D57EED}"/>
                  </a:ext>
                </a:extLst>
              </p:cNvPr>
              <p:cNvSpPr/>
              <p:nvPr/>
            </p:nvSpPr>
            <p:spPr>
              <a:xfrm>
                <a:off x="6378866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4D87BEFE-C1ED-4229-99C4-A1AFCF33E58F}"/>
                  </a:ext>
                </a:extLst>
              </p:cNvPr>
              <p:cNvSpPr/>
              <p:nvPr/>
            </p:nvSpPr>
            <p:spPr>
              <a:xfrm>
                <a:off x="6691520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007677DA-2562-42B4-BE7A-FA89C24DFE9D}"/>
                  </a:ext>
                </a:extLst>
              </p:cNvPr>
              <p:cNvSpPr/>
              <p:nvPr/>
            </p:nvSpPr>
            <p:spPr>
              <a:xfrm>
                <a:off x="7004174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D4036ABE-D35F-4AB8-9B98-0B0067B9C9B0}"/>
                  </a:ext>
                </a:extLst>
              </p:cNvPr>
              <p:cNvSpPr/>
              <p:nvPr/>
            </p:nvSpPr>
            <p:spPr>
              <a:xfrm>
                <a:off x="7316828" y="845329"/>
                <a:ext cx="72390" cy="72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2E23C20A-5129-4E5B-A95E-2B48A2FC9038}"/>
              </a:ext>
            </a:extLst>
          </p:cNvPr>
          <p:cNvSpPr/>
          <p:nvPr/>
        </p:nvSpPr>
        <p:spPr>
          <a:xfrm>
            <a:off x="3223846" y="2840265"/>
            <a:ext cx="5964701" cy="1547446"/>
          </a:xfrm>
          <a:prstGeom prst="snip2DiagRect">
            <a:avLst/>
          </a:prstGeom>
          <a:solidFill>
            <a:srgbClr val="112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92AD3086-8655-4EFC-A214-865945FE4DFF}"/>
              </a:ext>
            </a:extLst>
          </p:cNvPr>
          <p:cNvSpPr/>
          <p:nvPr/>
        </p:nvSpPr>
        <p:spPr>
          <a:xfrm>
            <a:off x="3113649" y="2655277"/>
            <a:ext cx="5964701" cy="1547446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F32B9-154C-41D7-9B67-EB0E37BBF56A}"/>
              </a:ext>
            </a:extLst>
          </p:cNvPr>
          <p:cNvSpPr txBox="1"/>
          <p:nvPr/>
        </p:nvSpPr>
        <p:spPr>
          <a:xfrm>
            <a:off x="5373111" y="3114686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대표 기업 분석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9CBD4-0950-4106-AD6E-ADF62DAD3C19}"/>
              </a:ext>
            </a:extLst>
          </p:cNvPr>
          <p:cNvSpPr txBox="1"/>
          <p:nvPr/>
        </p:nvSpPr>
        <p:spPr>
          <a:xfrm>
            <a:off x="3562461" y="3136612"/>
            <a:ext cx="167043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ysClr val="windowText" lastClr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PART 4 :</a:t>
            </a:r>
            <a:endParaRPr lang="ko-KR" alt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E78268-CC92-41A1-8600-88B9B811E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584" b="78954" l="86968" r="92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04" t="69538" r="7059" b="20000"/>
          <a:stretch/>
        </p:blipFill>
        <p:spPr>
          <a:xfrm>
            <a:off x="8204980" y="3078345"/>
            <a:ext cx="618979" cy="717452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D86D033F-5D2D-416F-9EAA-FC9CD76A8D09}"/>
              </a:ext>
            </a:extLst>
          </p:cNvPr>
          <p:cNvGrpSpPr/>
          <p:nvPr/>
        </p:nvGrpSpPr>
        <p:grpSpPr>
          <a:xfrm>
            <a:off x="9116511" y="939191"/>
            <a:ext cx="2260968" cy="72390"/>
            <a:chOff x="5128250" y="845329"/>
            <a:chExt cx="2260968" cy="7239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1BE6E8D2-2471-4C63-AC4B-4146973B33EF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E879A580-3998-4A56-829D-3952149D59CC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4ADB120B-0F1D-4BA8-ADDA-78E00E90575A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39BF48B-6164-43A1-B5E3-3EC6A97AE3CE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A8901E0-5672-4D72-8C5F-20533B813606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36B0DC7-F15C-44CF-9126-3A3B6AD3B6CE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9BCB824-FA13-49D1-850C-17B76ACC2DF1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BDA04EE-7815-4AA6-B683-8270F6FE7DE1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94B72EB-8992-4E78-98B7-83175CC846A3}"/>
              </a:ext>
            </a:extLst>
          </p:cNvPr>
          <p:cNvGrpSpPr/>
          <p:nvPr/>
        </p:nvGrpSpPr>
        <p:grpSpPr>
          <a:xfrm rot="19177137">
            <a:off x="6863245" y="1889728"/>
            <a:ext cx="2260968" cy="72390"/>
            <a:chOff x="5128250" y="845329"/>
            <a:chExt cx="2260968" cy="72390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3B90A9E8-8CE7-4E91-9727-6AE47C4F0886}"/>
                </a:ext>
              </a:extLst>
            </p:cNvPr>
            <p:cNvSpPr/>
            <p:nvPr/>
          </p:nvSpPr>
          <p:spPr>
            <a:xfrm>
              <a:off x="512825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6897D17-F5B6-469F-8DF7-3CEBDFD6BDF3}"/>
                </a:ext>
              </a:extLst>
            </p:cNvPr>
            <p:cNvSpPr/>
            <p:nvPr/>
          </p:nvSpPr>
          <p:spPr>
            <a:xfrm>
              <a:off x="544090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FEE30D3-4187-4EF4-A7AD-FDF1D49A039B}"/>
                </a:ext>
              </a:extLst>
            </p:cNvPr>
            <p:cNvSpPr/>
            <p:nvPr/>
          </p:nvSpPr>
          <p:spPr>
            <a:xfrm>
              <a:off x="575355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3621E8C1-73A6-45D1-95C5-ABD7D21AA084}"/>
                </a:ext>
              </a:extLst>
            </p:cNvPr>
            <p:cNvSpPr/>
            <p:nvPr/>
          </p:nvSpPr>
          <p:spPr>
            <a:xfrm>
              <a:off x="6066212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AD06553C-1BD1-48A1-A446-BF668B2CE3D5}"/>
                </a:ext>
              </a:extLst>
            </p:cNvPr>
            <p:cNvSpPr/>
            <p:nvPr/>
          </p:nvSpPr>
          <p:spPr>
            <a:xfrm>
              <a:off x="6378866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A76BC69-A505-48DD-B75A-24B2F7F43F9A}"/>
                </a:ext>
              </a:extLst>
            </p:cNvPr>
            <p:cNvSpPr/>
            <p:nvPr/>
          </p:nvSpPr>
          <p:spPr>
            <a:xfrm>
              <a:off x="6691520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26BB41B-4FDF-493F-BE9E-196F40935B49}"/>
                </a:ext>
              </a:extLst>
            </p:cNvPr>
            <p:cNvSpPr/>
            <p:nvPr/>
          </p:nvSpPr>
          <p:spPr>
            <a:xfrm>
              <a:off x="7004174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B1D86A6-A68E-4EA8-B411-00F48438FA42}"/>
                </a:ext>
              </a:extLst>
            </p:cNvPr>
            <p:cNvSpPr/>
            <p:nvPr/>
          </p:nvSpPr>
          <p:spPr>
            <a:xfrm>
              <a:off x="7316828" y="845329"/>
              <a:ext cx="72390" cy="7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3263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게임주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point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3C938-2694-48F8-AE75-CBD7CC173470}"/>
              </a:ext>
            </a:extLst>
          </p:cNvPr>
          <p:cNvSpPr txBox="1"/>
          <p:nvPr/>
        </p:nvSpPr>
        <p:spPr>
          <a:xfrm>
            <a:off x="491918" y="1767007"/>
            <a:ext cx="929613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강력한 </a:t>
            </a:r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IP</a:t>
            </a:r>
            <a:r>
              <a:rPr lang="ko-KR" altLang="en-US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유무</a:t>
            </a: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강력한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IP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를 보유하고 있으면 연결된 신작에 기대치가 높아지게 되어 신작 모멘텀으로 연결</a:t>
            </a:r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신작 모멘텀</a:t>
            </a: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신작 출시 이전에 기대감으로 주가가 오르는 현상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주가를 움직이는 요소 중 가장 큰 비중을 차지 </a:t>
            </a:r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실적 모멘텀</a:t>
            </a: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신작 히트에도 불구하고 실적이 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부진하다면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신작 모멘텀에 대한 신뢰도 하락</a:t>
            </a:r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lang="ko-KR" altLang="en-US" sz="2400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벨류에이션</a:t>
            </a:r>
            <a:r>
              <a:rPr lang="ko-KR" altLang="en-US" sz="24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모멘텀</a:t>
            </a: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신작 모멘텀과 실적 모멘텀이 반복되며 건전한 상호작용을 할 경우 강한 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벨류에이션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프리미엄 가능 </a:t>
            </a: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marL="285750" indent="-285750">
              <a:buFontTx/>
              <a:buChar char="-"/>
            </a:pPr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-&gt;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가장 강력한 모멘텀은 신작 모멘텀이나 실적 모멘텀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벨류에이션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모멘텀 모두가 서로 유기적으로 상호작용</a:t>
            </a:r>
            <a:endParaRPr lang="en-US" altLang="ko-KR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AD75D56-7EC8-4635-91DD-171EBD195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9888182" y="6149340"/>
            <a:ext cx="443965" cy="46863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C9A596E-215B-4CBD-A6DA-4AFBDAF6E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047658A-2B23-464B-8A8A-08D75F27A470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4440E54-9CFF-4FB8-821F-3079DCCCC6C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43749E-A39A-4FBC-928F-2BE558C048A7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7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9FCABF-C981-43F0-BC2D-F7A2E198A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E695FA1B-E555-4901-9CAF-858F1C5EFD3B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957C6B5-1C6E-491A-9627-AB4925F9AD2F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엔씨소프트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(036570)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8FF3C7-A7E9-4BA9-9B3E-3A837F479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88" y="1667746"/>
            <a:ext cx="8849424" cy="442471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399775D-F057-4AF0-98D3-916A065B6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32453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IP(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지식 재산권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44D5C-5810-41A5-AC82-E1A664B3E3E8}"/>
              </a:ext>
            </a:extLst>
          </p:cNvPr>
          <p:cNvSpPr txBox="1"/>
          <p:nvPr/>
        </p:nvSpPr>
        <p:spPr>
          <a:xfrm>
            <a:off x="354715" y="1502513"/>
            <a:ext cx="4826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흥행에 성공한 대작 </a:t>
            </a:r>
            <a:r>
              <a:rPr lang="en-US" altLang="ko-KR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IP </a:t>
            </a:r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보유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81D2C6F-20A3-464F-A2C5-2A2AFACFE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7" y="2454927"/>
            <a:ext cx="2281128" cy="351915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BD6DCF4-89E3-40A1-8C0A-E747121F4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8" y="2454926"/>
            <a:ext cx="2305285" cy="351915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9950BBE-2C70-4F60-B4CE-8796A8A1E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65" y="2454926"/>
            <a:ext cx="2316055" cy="358808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62AC02A-FB9E-4681-8682-25FF048FA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47" y="2454926"/>
            <a:ext cx="2281127" cy="352431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ED3430-A9A6-4ABE-B809-5FA57FB977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92495C54-BEDD-4D4C-A015-6D25D0A1C86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C472D49-7A4A-4316-B6E1-C1B484D663A5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6FF1E12-FF04-4B1A-919F-2551333A66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32453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신작 모멘텀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크로스 플랫폼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AI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개발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E95E60C-CC1E-41A9-8B6D-1C193E896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87" y="1654998"/>
            <a:ext cx="5048727" cy="43933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D74A876-9B73-4F82-B2A1-BED649C3F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1253" y="4458735"/>
            <a:ext cx="2287104" cy="14987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6E8F1A2-6717-473F-8835-8B0E297FF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8839" y="1236941"/>
            <a:ext cx="1962315" cy="11068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BC08493-0D77-4ECF-9896-2DD00B511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983" y="2660732"/>
            <a:ext cx="2233459" cy="118311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DE24BF8-AF0B-4ECF-AA73-D40461DC6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1" y="1442251"/>
            <a:ext cx="5369192" cy="24735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2A55E22-EBC0-48E1-8C51-8F237EE58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8" y="4128520"/>
            <a:ext cx="5450579" cy="246741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79ECC4C-ADA6-45E9-A0FC-D0B4D26316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5691DDBF-1158-4E6D-8DC8-1DEAC63C6148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5723F85-A064-4C7B-B62D-CFA7F2159EA7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D86FBAC9-7AAC-4712-927B-56CC9E78D8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32453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5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실적 모멘텀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A204716-244A-4D6F-932E-1D4A5454F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92" y="500150"/>
            <a:ext cx="7353300" cy="268986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4D3897C-88A4-4E66-8DCA-10B1273AA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01" y="1476428"/>
            <a:ext cx="3323646" cy="498152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9468DA8-A89B-41F8-ABB3-65A1F4C78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85" y="1624541"/>
            <a:ext cx="5004931" cy="423005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F16CFC3-C2AE-42AB-8CFB-A3672BDC4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7923D9A-C9ED-4736-8F7C-968C8D3878A0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1B62391-6E48-48A3-89BE-2FE9E6548F13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5AC4F4C-3F49-44DC-BF23-51C7E613EF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324530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68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9FCABF-C981-43F0-BC2D-F7A2E198A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A957C6B5-1C6E-491A-9627-AB4925F9AD2F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펄어비스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(263750)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C33BAFEE-C8EF-472B-B7A4-AB66D148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55" y="1478266"/>
            <a:ext cx="8774089" cy="45186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29AF24C-4C8C-49C6-AD47-E8283E4C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70847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0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펄어비스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(263750) 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검은 사막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AD48859-8291-437A-86EA-8FAB284E6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6" y="1860233"/>
            <a:ext cx="5198944" cy="34832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A7C824F-7120-4F04-8CBE-07FE877B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4" y="1860233"/>
            <a:ext cx="5715000" cy="348329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63330EC-1FD5-492A-8F19-327875A51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4" y="1860232"/>
            <a:ext cx="5715000" cy="348329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AB812F5-60CB-4606-9978-77895F642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4" y="1860229"/>
            <a:ext cx="5715000" cy="3483291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6CB4CEB8-9E14-42F0-990C-FF073974E11E}"/>
              </a:ext>
            </a:extLst>
          </p:cNvPr>
          <p:cNvSpPr/>
          <p:nvPr/>
        </p:nvSpPr>
        <p:spPr>
          <a:xfrm>
            <a:off x="421720" y="1514475"/>
            <a:ext cx="11348560" cy="4497973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EDB27D97-8C3E-4345-9ED0-B9D48F507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266469"/>
              </p:ext>
            </p:extLst>
          </p:nvPr>
        </p:nvGraphicFramePr>
        <p:xfrm>
          <a:off x="1374303" y="2713109"/>
          <a:ext cx="9443394" cy="220905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73899">
                  <a:extLst>
                    <a:ext uri="{9D8B030D-6E8A-4147-A177-3AD203B41FA5}">
                      <a16:colId xmlns:a16="http://schemas.microsoft.com/office/drawing/2014/main" val="413113745"/>
                    </a:ext>
                  </a:extLst>
                </a:gridCol>
                <a:gridCol w="1117247">
                  <a:extLst>
                    <a:ext uri="{9D8B030D-6E8A-4147-A177-3AD203B41FA5}">
                      <a16:colId xmlns:a16="http://schemas.microsoft.com/office/drawing/2014/main" val="2542090197"/>
                    </a:ext>
                  </a:extLst>
                </a:gridCol>
                <a:gridCol w="1778913">
                  <a:extLst>
                    <a:ext uri="{9D8B030D-6E8A-4147-A177-3AD203B41FA5}">
                      <a16:colId xmlns:a16="http://schemas.microsoft.com/office/drawing/2014/main" val="2784818490"/>
                    </a:ext>
                  </a:extLst>
                </a:gridCol>
                <a:gridCol w="1825537">
                  <a:extLst>
                    <a:ext uri="{9D8B030D-6E8A-4147-A177-3AD203B41FA5}">
                      <a16:colId xmlns:a16="http://schemas.microsoft.com/office/drawing/2014/main" val="4227006624"/>
                    </a:ext>
                  </a:extLst>
                </a:gridCol>
                <a:gridCol w="1573899">
                  <a:extLst>
                    <a:ext uri="{9D8B030D-6E8A-4147-A177-3AD203B41FA5}">
                      <a16:colId xmlns:a16="http://schemas.microsoft.com/office/drawing/2014/main" val="2138195250"/>
                    </a:ext>
                  </a:extLst>
                </a:gridCol>
                <a:gridCol w="1573899">
                  <a:extLst>
                    <a:ext uri="{9D8B030D-6E8A-4147-A177-3AD203B41FA5}">
                      <a16:colId xmlns:a16="http://schemas.microsoft.com/office/drawing/2014/main" val="850248156"/>
                    </a:ext>
                  </a:extLst>
                </a:gridCol>
              </a:tblGrid>
              <a:tr h="3686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매출유형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품목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제 </a:t>
                      </a:r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10</a:t>
                      </a: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기 </a:t>
                      </a:r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</a:t>
                      </a: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분기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제 </a:t>
                      </a:r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9</a:t>
                      </a: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제 </a:t>
                      </a:r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8</a:t>
                      </a: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72315"/>
                  </a:ext>
                </a:extLst>
              </a:tr>
              <a:tr h="316525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온라인게임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검은사막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미주 </a:t>
                      </a:r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· </a:t>
                      </a:r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유럽 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33,118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22,311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33,209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786299"/>
                  </a:ext>
                </a:extLst>
              </a:tr>
              <a:tr h="368659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아시아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44,220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20,227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39,647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2929542"/>
                  </a:ext>
                </a:extLst>
              </a:tr>
              <a:tr h="368659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국내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13,745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9,846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19,874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944170"/>
                  </a:ext>
                </a:extLst>
              </a:tr>
              <a:tr h="3686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모바일게임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검은사막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국내 및 해외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214,103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-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-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4679032"/>
                  </a:ext>
                </a:extLst>
              </a:tr>
              <a:tr h="368659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합계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305,186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52,384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bg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92,730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302069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24396C2-46CC-41FD-AD1E-D75EDA40FF7E}"/>
              </a:ext>
            </a:extLst>
          </p:cNvPr>
          <p:cNvSpPr txBox="1"/>
          <p:nvPr/>
        </p:nvSpPr>
        <p:spPr>
          <a:xfrm>
            <a:off x="5348840" y="1930777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매출실적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BC237-6BB5-4624-9A71-E5455FE52400}"/>
              </a:ext>
            </a:extLst>
          </p:cNvPr>
          <p:cNvSpPr txBox="1"/>
          <p:nvPr/>
        </p:nvSpPr>
        <p:spPr>
          <a:xfrm>
            <a:off x="9559019" y="236166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단위</a:t>
            </a:r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백 만원</a:t>
            </a:r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2CCB16-858E-4A0A-AC38-1D824D56085A}"/>
              </a:ext>
            </a:extLst>
          </p:cNvPr>
          <p:cNvSpPr txBox="1"/>
          <p:nvPr/>
        </p:nvSpPr>
        <p:spPr>
          <a:xfrm>
            <a:off x="7825436" y="5022771"/>
            <a:ext cx="3084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출처</a:t>
            </a:r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400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펄어비스</a:t>
            </a:r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분기보고서</a:t>
            </a:r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2018.11 )</a:t>
            </a:r>
            <a:endParaRPr lang="ko-KR" altLang="en-US" sz="14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27E83AE-88E8-4D0D-87AC-4ED9ADB475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72B29EC4-49E9-4372-BE9A-CFFBB280665A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BD69A63-B04D-4EB2-B283-3F6A92C9D6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70847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1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DDCE50-E20D-4DC3-8B13-7F18E98B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276124" y="6149340"/>
            <a:ext cx="443965" cy="4686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39DA421-A580-4163-9AA2-C3B7A4025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D9765EC-798C-4866-B912-99BDA872B648}"/>
              </a:ext>
            </a:extLst>
          </p:cNvPr>
          <p:cNvSpPr/>
          <p:nvPr/>
        </p:nvSpPr>
        <p:spPr>
          <a:xfrm>
            <a:off x="811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F47F4-CA34-4C56-8486-D99D1F2D63AC}"/>
              </a:ext>
            </a:extLst>
          </p:cNvPr>
          <p:cNvSpPr/>
          <p:nvPr/>
        </p:nvSpPr>
        <p:spPr>
          <a:xfrm>
            <a:off x="1146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B6012ED-C56A-45FE-8071-1D2392BD3CCF}"/>
              </a:ext>
            </a:extLst>
          </p:cNvPr>
          <p:cNvSpPr/>
          <p:nvPr/>
        </p:nvSpPr>
        <p:spPr>
          <a:xfrm>
            <a:off x="1482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EEAA28B-7726-403D-BCB1-7AC3488816EA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D6AA902-9781-4318-84C5-34B38ED12587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15808A6-1ADE-44C9-9AE5-0FB1E758B7D9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9AE05F2-9677-4792-8265-8A6F6546A149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08365FC-EE09-42D0-94B2-929175248658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24251ED-379A-43F4-A78C-AE85F6CAABF0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64E1279-F9DB-4F54-9855-90F5E800BCA6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6810B1-3387-44F6-AA83-8569B27E557E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F0E2293-6F32-4A0C-A2C0-F83C3764559C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A3803E0-DA3B-4D45-9763-41D4DB920858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AA8F985-1A6E-4554-93CB-C3E23D22FCE8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46364F1-EEF1-4D37-8D54-77083DF173CF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5906F3E-55E4-48FE-A82A-EC8DF6492A00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6F0344A-A417-4841-8813-217582366C0D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3CACD6A-CA73-4636-B6FF-7070BD18CDA8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2119B36-36F0-415D-AFDC-C3B40108B61D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E4F305B-6DE8-4B68-95A9-B498336AE120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98898FC-4430-4FC2-B4DF-12036B407991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C463381-5362-413E-A714-1F9A0FF2F949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516C585-8A5D-4984-A0D3-239B28785172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EB8B308-10D4-4456-B34C-6B25FFAC3267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E921269-9EC2-476C-8B10-CBBDEF314330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3FD6C08-8C28-496B-A7C0-1746E9BD89D5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B4C6113-DF36-41BD-91FD-EC32CBA0187B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86BB073-5829-4A57-8222-A8443386EDE9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886FCAC-A209-479E-8201-4B8101FAFC4D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2A37292-1D83-4118-8A90-5558DACF3089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63AE9A3-D617-4099-9CAC-AACC41F079A4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E42D04E-9933-4CF5-BCC0-2C96FCCE3B21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D9FCA2-BE6B-4468-A531-CBDD19C30ABB}"/>
              </a:ext>
            </a:extLst>
          </p:cNvPr>
          <p:cNvSpPr txBox="1"/>
          <p:nvPr/>
        </p:nvSpPr>
        <p:spPr>
          <a:xfrm>
            <a:off x="2152650" y="765542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게임산업이란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361EA579-6BD1-4F60-82C3-AEA9B08D3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77" y="1419146"/>
            <a:ext cx="3276106" cy="1840065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8EB0D229-B152-45E6-BFDE-257DEAFFC2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31" y="3358783"/>
            <a:ext cx="3276106" cy="1840065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88624B7B-E4A8-4120-ADE7-359C7F5BEA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17" y="3358782"/>
            <a:ext cx="3276106" cy="184280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7A861D2B-21E2-4205-8683-D27424711C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17" y="1426702"/>
            <a:ext cx="3296453" cy="184280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5B4CBAF-5CB6-470F-A5BB-ECFD46884537}"/>
              </a:ext>
            </a:extLst>
          </p:cNvPr>
          <p:cNvSpPr txBox="1"/>
          <p:nvPr/>
        </p:nvSpPr>
        <p:spPr>
          <a:xfrm>
            <a:off x="2811450" y="5491579"/>
            <a:ext cx="656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창조적인 아이디어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풍부한 게임 소재를 기반으로 한 </a:t>
            </a:r>
            <a:endParaRPr lang="en-US" altLang="ko-KR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고부가가치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지식집약적 서비스 사업</a:t>
            </a:r>
          </a:p>
        </p:txBody>
      </p:sp>
    </p:spTree>
    <p:extLst>
      <p:ext uri="{BB962C8B-B14F-4D97-AF65-F5344CB8AC3E}">
        <p14:creationId xmlns:p14="http://schemas.microsoft.com/office/powerpoint/2010/main" val="318928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검은사막의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콘솔 시장 진입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7DEF6D9-0E3C-4432-A1AC-1DC18F6B5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4" y="1933575"/>
            <a:ext cx="5715000" cy="337391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C763C51-0B7F-477B-8A91-D324D3985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33575"/>
            <a:ext cx="5398258" cy="33739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E5D93F-EB25-4A21-B4E2-A18BD6B0E041}"/>
              </a:ext>
            </a:extLst>
          </p:cNvPr>
          <p:cNvSpPr txBox="1"/>
          <p:nvPr/>
        </p:nvSpPr>
        <p:spPr>
          <a:xfrm>
            <a:off x="2811450" y="5491579"/>
            <a:ext cx="656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온라인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모바일이라는 두가지의 플랫폼에서의 성공을 뒤이어</a:t>
            </a:r>
            <a:endParaRPr lang="en-US" altLang="ko-KR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콘솔 시장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까지의 진출을 노리는 중 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(3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월 출시 예정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CEBE9A7-3B52-43FA-B280-229000BE3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0BDFEF9-CB4E-4150-B855-650B6575AC62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97A6776-2E02-4DBD-A51F-E2F5461C23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0708479" y="6149340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9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1DDFEB0-17E5-4930-A503-D3947563935C}"/>
              </a:ext>
            </a:extLst>
          </p:cNvPr>
          <p:cNvSpPr txBox="1"/>
          <p:nvPr/>
        </p:nvSpPr>
        <p:spPr>
          <a:xfrm>
            <a:off x="2152650" y="765542"/>
            <a:ext cx="344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펄어비스의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이유 있는 상승세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 IP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3B11BBA-8E4D-4DAC-A5F5-A2AE847E0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4" y="2800109"/>
            <a:ext cx="5678606" cy="31991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20DB529-D50D-40FF-BCFA-71D11DC39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"/>
          <a:stretch/>
        </p:blipFill>
        <p:spPr>
          <a:xfrm>
            <a:off x="417394" y="1571355"/>
            <a:ext cx="5678606" cy="109810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3E26199-98D3-4C8A-87DE-DDC65FF62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23" y="2950315"/>
            <a:ext cx="5420318" cy="304892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86D05E2-5058-4C9B-92FF-7C73AC7527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0"/>
          <a:stretch/>
        </p:blipFill>
        <p:spPr>
          <a:xfrm>
            <a:off x="6305123" y="1571355"/>
            <a:ext cx="5420318" cy="124029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24FAF90-8188-4F30-AABC-1D889204A6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1" t="13500" r="5374" b="62667"/>
          <a:stretch/>
        </p:blipFill>
        <p:spPr>
          <a:xfrm>
            <a:off x="11528297" y="6134100"/>
            <a:ext cx="465367" cy="46863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C7B5F76-5108-4FF7-B3C9-2A45EBFCA9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1019803" y="6137148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90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B8F0B9-4E5E-44FB-B2AC-B4ECBD359E70}"/>
              </a:ext>
            </a:extLst>
          </p:cNvPr>
          <p:cNvSpPr txBox="1"/>
          <p:nvPr/>
        </p:nvSpPr>
        <p:spPr>
          <a:xfrm>
            <a:off x="2152650" y="765542"/>
            <a:ext cx="344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펄어비스의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상승세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자체개발 엔진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751600-5983-4AEB-9F7F-3CA24A71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2" y="2837469"/>
            <a:ext cx="5464946" cy="30740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075764F-154D-4910-A8CE-DA49C363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82" y="2837469"/>
            <a:ext cx="5464946" cy="3074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E12B69-A512-46EB-8D46-C571FA221991}"/>
              </a:ext>
            </a:extLst>
          </p:cNvPr>
          <p:cNvSpPr txBox="1"/>
          <p:nvPr/>
        </p:nvSpPr>
        <p:spPr>
          <a:xfrm>
            <a:off x="3254345" y="1562248"/>
            <a:ext cx="656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특화된 자체 게임 엔진 </a:t>
            </a:r>
            <a:r>
              <a:rPr lang="en-US" altLang="ko-KR" sz="2000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(Black Desert Engine)</a:t>
            </a:r>
            <a:endParaRPr lang="ko-KR" altLang="en-US" sz="2000" b="1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9A956-0BFA-47B1-ADB1-542664D2AAD8}"/>
              </a:ext>
            </a:extLst>
          </p:cNvPr>
          <p:cNvSpPr txBox="1"/>
          <p:nvPr/>
        </p:nvSpPr>
        <p:spPr>
          <a:xfrm>
            <a:off x="3127622" y="2010632"/>
            <a:ext cx="668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엔진 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(Game Engine) :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구동시키는데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필요한 다양한 핵심 기능들을 담은 소프트웨어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(Software).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소프트웨어 구성요소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64FC235-C523-4F58-8B72-1F2FCCF116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11503458" y="6137148"/>
            <a:ext cx="443965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16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49F86E5-85C4-4022-A475-51A9AF37E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7" r="22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36"/>
          <a:stretch/>
        </p:blipFill>
        <p:spPr>
          <a:xfrm rot="21034334" flipH="1">
            <a:off x="2620333" y="2462407"/>
            <a:ext cx="876390" cy="854644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0106A968-C650-4ABB-B5F2-E0DA16EC17DC}"/>
              </a:ext>
            </a:extLst>
          </p:cNvPr>
          <p:cNvGrpSpPr/>
          <p:nvPr/>
        </p:nvGrpSpPr>
        <p:grpSpPr>
          <a:xfrm>
            <a:off x="3344703" y="3002651"/>
            <a:ext cx="5502593" cy="852698"/>
            <a:chOff x="2101690" y="5280552"/>
            <a:chExt cx="5502593" cy="852698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1512C627-1031-4163-9B08-77CB631FBB6C}"/>
                </a:ext>
              </a:extLst>
            </p:cNvPr>
            <p:cNvSpPr/>
            <p:nvPr/>
          </p:nvSpPr>
          <p:spPr>
            <a:xfrm>
              <a:off x="2178367" y="5352572"/>
              <a:ext cx="5349240" cy="708660"/>
            </a:xfrm>
            <a:prstGeom prst="roundRect">
              <a:avLst/>
            </a:prstGeom>
            <a:solidFill>
              <a:srgbClr val="F57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27AFEE-FC46-414A-88AD-A664BD783AD3}"/>
                </a:ext>
              </a:extLst>
            </p:cNvPr>
            <p:cNvSpPr txBox="1"/>
            <p:nvPr/>
          </p:nvSpPr>
          <p:spPr>
            <a:xfrm>
              <a:off x="3586747" y="5406756"/>
              <a:ext cx="2777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4E92C"/>
                  </a:solidFill>
                  <a:effectLst>
                    <a:outerShdw dist="101600" dir="2700000" algn="tl" rotWithShape="0">
                      <a:schemeClr val="accent1">
                        <a:lumMod val="75000"/>
                      </a:schemeClr>
                    </a:outerShdw>
                  </a:effectLst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THANK YOU!</a:t>
              </a:r>
              <a:endParaRPr lang="ko-KR" altLang="en-US" sz="3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4E92C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EF900B04-4BAB-42FE-B66A-F80E5CC4CAA9}"/>
                </a:ext>
              </a:extLst>
            </p:cNvPr>
            <p:cNvSpPr/>
            <p:nvPr/>
          </p:nvSpPr>
          <p:spPr>
            <a:xfrm>
              <a:off x="2101690" y="5280552"/>
              <a:ext cx="5502593" cy="85269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E6967C03-06F5-44F8-B659-8811108011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1737" r="92415">
                        <a14:foregroundMark x1="65965" y1="59542" x2="65965" y2="59542"/>
                        <a14:foregroundMark x1="69474" y1="42748" x2="69474" y2="42748"/>
                        <a14:foregroundMark x1="55965" y1="65649" x2="55965" y2="65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76" r="8840"/>
          <a:stretch/>
        </p:blipFill>
        <p:spPr>
          <a:xfrm>
            <a:off x="7352128" y="3810609"/>
            <a:ext cx="1462607" cy="691535"/>
          </a:xfrm>
          <a:prstGeom prst="rect">
            <a:avLst/>
          </a:prstGeom>
        </p:spPr>
      </p:pic>
      <p:sp>
        <p:nvSpPr>
          <p:cNvPr id="95" name="직사각형 94">
            <a:extLst>
              <a:ext uri="{FF2B5EF4-FFF2-40B4-BE49-F238E27FC236}">
                <a16:creationId xmlns:a16="http://schemas.microsoft.com/office/drawing/2014/main" id="{EE68FC08-774D-4AEC-942C-D797B652206C}"/>
              </a:ext>
            </a:extLst>
          </p:cNvPr>
          <p:cNvSpPr/>
          <p:nvPr/>
        </p:nvSpPr>
        <p:spPr>
          <a:xfrm>
            <a:off x="3436620" y="281734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2025AFFF-9F9B-44BE-8427-79F85F190A6E}"/>
              </a:ext>
            </a:extLst>
          </p:cNvPr>
          <p:cNvSpPr/>
          <p:nvPr/>
        </p:nvSpPr>
        <p:spPr>
          <a:xfrm>
            <a:off x="-432412" y="4864895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046F76E4-9B3C-4C26-B54D-71E6EB1EAE9A}"/>
              </a:ext>
            </a:extLst>
          </p:cNvPr>
          <p:cNvSpPr/>
          <p:nvPr/>
        </p:nvSpPr>
        <p:spPr>
          <a:xfrm>
            <a:off x="3840235" y="281942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7D78AE50-74E8-47C5-BAEA-B1C0BD1A5A8B}"/>
              </a:ext>
            </a:extLst>
          </p:cNvPr>
          <p:cNvSpPr/>
          <p:nvPr/>
        </p:nvSpPr>
        <p:spPr>
          <a:xfrm>
            <a:off x="4243850" y="282151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8E57DEF4-2CC2-454A-B549-C9EAF38DD889}"/>
              </a:ext>
            </a:extLst>
          </p:cNvPr>
          <p:cNvSpPr/>
          <p:nvPr/>
        </p:nvSpPr>
        <p:spPr>
          <a:xfrm>
            <a:off x="4647465" y="282360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86D28A96-ACB8-46B3-999D-9A1802D286AF}"/>
              </a:ext>
            </a:extLst>
          </p:cNvPr>
          <p:cNvSpPr/>
          <p:nvPr/>
        </p:nvSpPr>
        <p:spPr>
          <a:xfrm>
            <a:off x="5051080" y="282569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66287BC9-FD25-421B-846F-03996FA6E9FC}"/>
              </a:ext>
            </a:extLst>
          </p:cNvPr>
          <p:cNvSpPr/>
          <p:nvPr/>
        </p:nvSpPr>
        <p:spPr>
          <a:xfrm>
            <a:off x="5454695" y="282778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AC5CECDE-93E5-462D-BD69-786BE754E60D}"/>
              </a:ext>
            </a:extLst>
          </p:cNvPr>
          <p:cNvSpPr/>
          <p:nvPr/>
        </p:nvSpPr>
        <p:spPr>
          <a:xfrm>
            <a:off x="5858310" y="282986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D26057FC-6774-4A77-9F54-F26DD732B6C9}"/>
              </a:ext>
            </a:extLst>
          </p:cNvPr>
          <p:cNvSpPr/>
          <p:nvPr/>
        </p:nvSpPr>
        <p:spPr>
          <a:xfrm>
            <a:off x="6261925" y="283195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6F4A6B25-B64D-4068-A28A-D9B36C135A13}"/>
              </a:ext>
            </a:extLst>
          </p:cNvPr>
          <p:cNvSpPr/>
          <p:nvPr/>
        </p:nvSpPr>
        <p:spPr>
          <a:xfrm>
            <a:off x="6665540" y="283404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53BC271A-8374-4652-946D-33EC1C0C5F96}"/>
              </a:ext>
            </a:extLst>
          </p:cNvPr>
          <p:cNvSpPr/>
          <p:nvPr/>
        </p:nvSpPr>
        <p:spPr>
          <a:xfrm>
            <a:off x="7069155" y="2836132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834BB0D4-7044-4C6F-8EF8-C624258A0D02}"/>
              </a:ext>
            </a:extLst>
          </p:cNvPr>
          <p:cNvSpPr/>
          <p:nvPr/>
        </p:nvSpPr>
        <p:spPr>
          <a:xfrm>
            <a:off x="7472770" y="2838220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DEF055A3-D7C6-4634-899A-E74601B22384}"/>
              </a:ext>
            </a:extLst>
          </p:cNvPr>
          <p:cNvSpPr/>
          <p:nvPr/>
        </p:nvSpPr>
        <p:spPr>
          <a:xfrm>
            <a:off x="7876385" y="2840308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1133A86A-FF21-4D8F-BE51-FA39767E5919}"/>
              </a:ext>
            </a:extLst>
          </p:cNvPr>
          <p:cNvSpPr/>
          <p:nvPr/>
        </p:nvSpPr>
        <p:spPr>
          <a:xfrm>
            <a:off x="8280000" y="2842396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9BEE7E63-C446-4585-A241-5526E78F9FDD}"/>
              </a:ext>
            </a:extLst>
          </p:cNvPr>
          <p:cNvSpPr/>
          <p:nvPr/>
        </p:nvSpPr>
        <p:spPr>
          <a:xfrm>
            <a:off x="8683615" y="2844484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8E5F51B9-2BC2-478F-A50C-D9AD75D15E8F}"/>
              </a:ext>
            </a:extLst>
          </p:cNvPr>
          <p:cNvSpPr/>
          <p:nvPr/>
        </p:nvSpPr>
        <p:spPr>
          <a:xfrm>
            <a:off x="3436620" y="3977333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28E3A9E2-3F38-4952-84DF-8AF1A71F71C8}"/>
              </a:ext>
            </a:extLst>
          </p:cNvPr>
          <p:cNvSpPr/>
          <p:nvPr/>
        </p:nvSpPr>
        <p:spPr>
          <a:xfrm>
            <a:off x="3840235" y="3979421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942EB756-8134-448B-85C2-8F9998E3DCD3}"/>
              </a:ext>
            </a:extLst>
          </p:cNvPr>
          <p:cNvSpPr/>
          <p:nvPr/>
        </p:nvSpPr>
        <p:spPr>
          <a:xfrm>
            <a:off x="4243850" y="398150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직사각형 127">
            <a:extLst>
              <a:ext uri="{FF2B5EF4-FFF2-40B4-BE49-F238E27FC236}">
                <a16:creationId xmlns:a16="http://schemas.microsoft.com/office/drawing/2014/main" id="{824E4232-DA3D-4F65-A4CD-035BF0C7326A}"/>
              </a:ext>
            </a:extLst>
          </p:cNvPr>
          <p:cNvSpPr/>
          <p:nvPr/>
        </p:nvSpPr>
        <p:spPr>
          <a:xfrm>
            <a:off x="4647465" y="3983597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직사각형 128">
            <a:extLst>
              <a:ext uri="{FF2B5EF4-FFF2-40B4-BE49-F238E27FC236}">
                <a16:creationId xmlns:a16="http://schemas.microsoft.com/office/drawing/2014/main" id="{C0E8341A-7444-4931-960B-6360273AF8B2}"/>
              </a:ext>
            </a:extLst>
          </p:cNvPr>
          <p:cNvSpPr/>
          <p:nvPr/>
        </p:nvSpPr>
        <p:spPr>
          <a:xfrm>
            <a:off x="5051080" y="3985685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2A7969CF-FBFC-43D1-91F1-0628600271C4}"/>
              </a:ext>
            </a:extLst>
          </p:cNvPr>
          <p:cNvSpPr/>
          <p:nvPr/>
        </p:nvSpPr>
        <p:spPr>
          <a:xfrm>
            <a:off x="5454695" y="3987773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3F367111-F051-490B-BBBF-1AD289ADCA3B}"/>
              </a:ext>
            </a:extLst>
          </p:cNvPr>
          <p:cNvSpPr/>
          <p:nvPr/>
        </p:nvSpPr>
        <p:spPr>
          <a:xfrm>
            <a:off x="5858310" y="3989861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358C4B0F-4909-4926-B80B-4EB3BA836CAD}"/>
              </a:ext>
            </a:extLst>
          </p:cNvPr>
          <p:cNvSpPr/>
          <p:nvPr/>
        </p:nvSpPr>
        <p:spPr>
          <a:xfrm>
            <a:off x="6261925" y="3991949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직사각형 132">
            <a:extLst>
              <a:ext uri="{FF2B5EF4-FFF2-40B4-BE49-F238E27FC236}">
                <a16:creationId xmlns:a16="http://schemas.microsoft.com/office/drawing/2014/main" id="{F2BFED40-C9CD-4314-B924-7657445E7EE9}"/>
              </a:ext>
            </a:extLst>
          </p:cNvPr>
          <p:cNvSpPr/>
          <p:nvPr/>
        </p:nvSpPr>
        <p:spPr>
          <a:xfrm>
            <a:off x="6665540" y="3994037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직사각형 138">
            <a:extLst>
              <a:ext uri="{FF2B5EF4-FFF2-40B4-BE49-F238E27FC236}">
                <a16:creationId xmlns:a16="http://schemas.microsoft.com/office/drawing/2014/main" id="{7658F4A2-81FC-4FD6-8996-6F0033827446}"/>
              </a:ext>
            </a:extLst>
          </p:cNvPr>
          <p:cNvSpPr/>
          <p:nvPr/>
        </p:nvSpPr>
        <p:spPr>
          <a:xfrm>
            <a:off x="7084659" y="3977333"/>
            <a:ext cx="72390" cy="7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89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DDCE50-E20D-4DC3-8B13-7F18E98B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276124" y="6149340"/>
            <a:ext cx="443965" cy="4686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39DA421-A580-4163-9AA2-C3B7A4025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D9765EC-798C-4866-B912-99BDA872B648}"/>
              </a:ext>
            </a:extLst>
          </p:cNvPr>
          <p:cNvSpPr/>
          <p:nvPr/>
        </p:nvSpPr>
        <p:spPr>
          <a:xfrm>
            <a:off x="811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F47F4-CA34-4C56-8486-D99D1F2D63AC}"/>
              </a:ext>
            </a:extLst>
          </p:cNvPr>
          <p:cNvSpPr/>
          <p:nvPr/>
        </p:nvSpPr>
        <p:spPr>
          <a:xfrm>
            <a:off x="1146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B6012ED-C56A-45FE-8071-1D2392BD3CCF}"/>
              </a:ext>
            </a:extLst>
          </p:cNvPr>
          <p:cNvSpPr/>
          <p:nvPr/>
        </p:nvSpPr>
        <p:spPr>
          <a:xfrm>
            <a:off x="1482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EEAA28B-7726-403D-BCB1-7AC3488816EA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D6AA902-9781-4318-84C5-34B38ED12587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15808A6-1ADE-44C9-9AE5-0FB1E758B7D9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9AE05F2-9677-4792-8265-8A6F6546A149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08365FC-EE09-42D0-94B2-929175248658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24251ED-379A-43F4-A78C-AE85F6CAABF0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64E1279-F9DB-4F54-9855-90F5E800BCA6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F6810B1-3387-44F6-AA83-8569B27E557E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F0E2293-6F32-4A0C-A2C0-F83C3764559C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A3803E0-DA3B-4D45-9763-41D4DB920858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AA8F985-1A6E-4554-93CB-C3E23D22FCE8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46364F1-EEF1-4D37-8D54-77083DF173CF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5906F3E-55E4-48FE-A82A-EC8DF6492A00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6F0344A-A417-4841-8813-217582366C0D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3CACD6A-CA73-4636-B6FF-7070BD18CDA8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2119B36-36F0-415D-AFDC-C3B40108B61D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E4F305B-6DE8-4B68-95A9-B498336AE120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98898FC-4430-4FC2-B4DF-12036B407991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C463381-5362-413E-A714-1F9A0FF2F949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516C585-8A5D-4984-A0D3-239B28785172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EB8B308-10D4-4456-B34C-6B25FFAC3267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E921269-9EC2-476C-8B10-CBBDEF314330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3FD6C08-8C28-496B-A7C0-1746E9BD89D5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B4C6113-DF36-41BD-91FD-EC32CBA0187B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86BB073-5829-4A57-8222-A8443386EDE9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886FCAC-A209-479E-8201-4B8101FAFC4D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2A37292-1D83-4118-8A90-5558DACF3089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63AE9A3-D617-4099-9CAC-AACC41F079A4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E42D04E-9933-4CF5-BCC0-2C96FCCE3B21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D9FCA2-BE6B-4468-A531-CBDD19C30ABB}"/>
              </a:ext>
            </a:extLst>
          </p:cNvPr>
          <p:cNvSpPr txBox="1"/>
          <p:nvPr/>
        </p:nvSpPr>
        <p:spPr>
          <a:xfrm>
            <a:off x="2152650" y="765542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게임산업이란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B884857A-C1EF-4F33-90AE-047402CEAEC1}"/>
              </a:ext>
            </a:extLst>
          </p:cNvPr>
          <p:cNvGrpSpPr/>
          <p:nvPr/>
        </p:nvGrpSpPr>
        <p:grpSpPr>
          <a:xfrm>
            <a:off x="1390132" y="2054005"/>
            <a:ext cx="4249397" cy="3152557"/>
            <a:chOff x="960778" y="1617129"/>
            <a:chExt cx="4249397" cy="3152557"/>
          </a:xfrm>
        </p:grpSpPr>
        <p:graphicFrame>
          <p:nvGraphicFramePr>
            <p:cNvPr id="41" name="차트 40">
              <a:extLst>
                <a:ext uri="{FF2B5EF4-FFF2-40B4-BE49-F238E27FC236}">
                  <a16:creationId xmlns:a16="http://schemas.microsoft.com/office/drawing/2014/main" id="{EEC48A98-E920-40AB-AAA8-C9417D8E499D}"/>
                </a:ext>
              </a:extLst>
            </p:cNvPr>
            <p:cNvGraphicFramePr/>
            <p:nvPr>
              <p:extLst/>
            </p:nvPr>
          </p:nvGraphicFramePr>
          <p:xfrm>
            <a:off x="960778" y="1617129"/>
            <a:ext cx="4249397" cy="2980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825FC4-8F9E-46E7-9768-6714215004AE}"/>
                </a:ext>
              </a:extLst>
            </p:cNvPr>
            <p:cNvSpPr txBox="1"/>
            <p:nvPr/>
          </p:nvSpPr>
          <p:spPr>
            <a:xfrm>
              <a:off x="1271064" y="2299063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10.0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4541CC-7012-4A9E-BD91-63140F6C8ADC}"/>
                </a:ext>
              </a:extLst>
            </p:cNvPr>
            <p:cNvSpPr txBox="1"/>
            <p:nvPr/>
          </p:nvSpPr>
          <p:spPr>
            <a:xfrm>
              <a:off x="2075908" y="2186689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10.7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B2820DE-4262-423A-95DA-4D51EFAE3B77}"/>
                </a:ext>
              </a:extLst>
            </p:cNvPr>
            <p:cNvSpPr txBox="1"/>
            <p:nvPr/>
          </p:nvSpPr>
          <p:spPr>
            <a:xfrm>
              <a:off x="2867689" y="2126567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10.9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3DCCC90-AAA0-4466-BE1E-A3277DDEE123}"/>
                </a:ext>
              </a:extLst>
            </p:cNvPr>
            <p:cNvSpPr txBox="1"/>
            <p:nvPr/>
          </p:nvSpPr>
          <p:spPr>
            <a:xfrm>
              <a:off x="3672533" y="1961941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12.2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55155E-E6DD-4440-9523-E1621D77D202}"/>
                </a:ext>
              </a:extLst>
            </p:cNvPr>
            <p:cNvSpPr txBox="1"/>
            <p:nvPr/>
          </p:nvSpPr>
          <p:spPr>
            <a:xfrm>
              <a:off x="4451251" y="1823441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13.0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8A19BA-4233-49FE-9501-7A7D1E11EED8}"/>
                </a:ext>
              </a:extLst>
            </p:cNvPr>
            <p:cNvSpPr txBox="1"/>
            <p:nvPr/>
          </p:nvSpPr>
          <p:spPr>
            <a:xfrm>
              <a:off x="4058553" y="4492687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단위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 원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3276CA36-B116-460B-AC27-C0D4EB2229BB}"/>
              </a:ext>
            </a:extLst>
          </p:cNvPr>
          <p:cNvGrpSpPr/>
          <p:nvPr/>
        </p:nvGrpSpPr>
        <p:grpSpPr>
          <a:xfrm>
            <a:off x="6666861" y="2054005"/>
            <a:ext cx="4249397" cy="3152556"/>
            <a:chOff x="5958409" y="2054005"/>
            <a:chExt cx="4249397" cy="3152556"/>
          </a:xfrm>
        </p:grpSpPr>
        <p:graphicFrame>
          <p:nvGraphicFramePr>
            <p:cNvPr id="49" name="차트 48">
              <a:extLst>
                <a:ext uri="{FF2B5EF4-FFF2-40B4-BE49-F238E27FC236}">
                  <a16:creationId xmlns:a16="http://schemas.microsoft.com/office/drawing/2014/main" id="{4B2873C9-CBA6-4326-86F0-76433C401E1C}"/>
                </a:ext>
              </a:extLst>
            </p:cNvPr>
            <p:cNvGraphicFramePr/>
            <p:nvPr>
              <p:extLst/>
            </p:nvPr>
          </p:nvGraphicFramePr>
          <p:xfrm>
            <a:off x="5958409" y="2054005"/>
            <a:ext cx="4249397" cy="2980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248675B-C322-4DCF-9931-418F0E411D2E}"/>
                </a:ext>
              </a:extLst>
            </p:cNvPr>
            <p:cNvSpPr txBox="1"/>
            <p:nvPr/>
          </p:nvSpPr>
          <p:spPr>
            <a:xfrm>
              <a:off x="6300264" y="2830184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29.7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43E70DA-6641-4B7E-86E4-AF47823E37BC}"/>
                </a:ext>
              </a:extLst>
            </p:cNvPr>
            <p:cNvSpPr txBox="1"/>
            <p:nvPr/>
          </p:nvSpPr>
          <p:spPr>
            <a:xfrm>
              <a:off x="7077777" y="2721834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32.1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1D2B928-E447-41E6-906A-9F9B888A4780}"/>
                </a:ext>
              </a:extLst>
            </p:cNvPr>
            <p:cNvSpPr txBox="1"/>
            <p:nvPr/>
          </p:nvSpPr>
          <p:spPr>
            <a:xfrm>
              <a:off x="7892415" y="2691684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32.8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3774BE7-E663-4D3D-A612-BB34231E0C83}"/>
                </a:ext>
              </a:extLst>
            </p:cNvPr>
            <p:cNvSpPr txBox="1"/>
            <p:nvPr/>
          </p:nvSpPr>
          <p:spPr>
            <a:xfrm>
              <a:off x="8647224" y="2419507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39.1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FA89CC-C0B4-4998-B30F-1FBB9872D490}"/>
                </a:ext>
              </a:extLst>
            </p:cNvPr>
            <p:cNvSpPr txBox="1"/>
            <p:nvPr/>
          </p:nvSpPr>
          <p:spPr>
            <a:xfrm>
              <a:off x="9468165" y="2245472"/>
              <a:ext cx="502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42.3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B31598-46A3-472E-B7B0-104C6435D3F4}"/>
                </a:ext>
              </a:extLst>
            </p:cNvPr>
            <p:cNvSpPr txBox="1"/>
            <p:nvPr/>
          </p:nvSpPr>
          <p:spPr>
            <a:xfrm>
              <a:off x="8931550" y="4929562"/>
              <a:ext cx="1101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단위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억 달러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  <a:endPara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577E84B-EA9C-4ABF-9CCA-4116598550AB}"/>
              </a:ext>
            </a:extLst>
          </p:cNvPr>
          <p:cNvSpPr txBox="1"/>
          <p:nvPr/>
        </p:nvSpPr>
        <p:spPr>
          <a:xfrm>
            <a:off x="5960697" y="5394793"/>
            <a:ext cx="4876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출처 </a:t>
            </a:r>
            <a:r>
              <a:rPr lang="en-US" altLang="ko-KR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200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한국콘텐츠진흥원</a:t>
            </a:r>
            <a:r>
              <a:rPr lang="en-US" altLang="ko-KR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콘텐츠산업 </a:t>
            </a:r>
            <a:r>
              <a:rPr lang="en-US" altLang="ko-KR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2018</a:t>
            </a:r>
            <a:r>
              <a: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 결산 및 </a:t>
            </a:r>
            <a:r>
              <a:rPr lang="en-US" altLang="ko-KR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2019</a:t>
            </a:r>
            <a:r>
              <a:rPr lang="ko-KR" altLang="en-US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 전망 보고서</a:t>
            </a:r>
          </a:p>
        </p:txBody>
      </p:sp>
    </p:spTree>
    <p:extLst>
      <p:ext uri="{BB962C8B-B14F-4D97-AF65-F5344CB8AC3E}">
        <p14:creationId xmlns:p14="http://schemas.microsoft.com/office/powerpoint/2010/main" val="15975121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2B3C07-294E-422B-840F-957A7194A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542824" y="6149340"/>
            <a:ext cx="443965" cy="4686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3FBBF08-B2B9-4ACF-B600-AE2707E3B1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D18008E-FC96-47CB-8A77-0D4A60BD2053}"/>
              </a:ext>
            </a:extLst>
          </p:cNvPr>
          <p:cNvSpPr/>
          <p:nvPr/>
        </p:nvSpPr>
        <p:spPr>
          <a:xfrm>
            <a:off x="1146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E11AF64-62C7-4AA2-B1CE-65CA0CA498E1}"/>
              </a:ext>
            </a:extLst>
          </p:cNvPr>
          <p:cNvSpPr/>
          <p:nvPr/>
        </p:nvSpPr>
        <p:spPr>
          <a:xfrm>
            <a:off x="1482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6FCC950-8213-407F-B1E7-8ABE96CBFB6B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2C26077-7CA6-4AD4-8005-7304FD7881CF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4B376F5-ACDF-44A0-8B9D-EE146BA554F8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07D3865-DA74-4C3F-B5DC-CA883F0F5AA2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9F78A9C-E35D-4D47-B22D-5F040961CA80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262DF7A-437C-4264-9701-2A1E8DDADC53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E9E7CA5-DB33-4521-B4A8-CAA420787BA9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FBAD13-6993-4BE6-9852-5E80B41AD49B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40BB91D-B49A-401D-A64F-F47D97666E91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14C7CB7-304A-4F42-A3A4-37579BCE72EE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E79812B-2574-4297-A436-03C26ACCD0F1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A7A006B-B539-486A-BEB5-BB82315F97D8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7366CBB-A32C-4D3E-AB15-E51C33C5991F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C287671-656A-4440-B1CB-7AAFC0D778D9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7C4A2CC-7A53-4A26-8D32-5068BAE3A43B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883E8FC-B11B-44F1-87CC-9B71590A4924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8A33B89-BD4B-4735-B785-4BA367E12CB2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0660FDF-A75A-4792-BBB0-CE8D36940503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C6A6E40-31D8-4ADA-A218-BA7B8D2ABC0F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D0763C-A5B3-44E1-8F34-D666090E7C7E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0272F83-CD68-4EB7-AF97-628F99DD91F5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28A66A9-773C-4609-A29C-537647C1D775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9E0BA4F-5892-4CC8-87C0-28EE3B304AB5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CC82E4B-E652-4532-B695-F45B6460217F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3DE3282-C1B7-4094-A260-6393CDC69DC4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2253EA0-94BB-4AEC-87DA-960AC743AC8D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5F1CA09-FC59-4A22-B82D-DB068A25FA76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FE3600CD-639E-4C5C-8642-C8013784FA1C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C1C0AE0-F63A-475B-A26C-5E671125F84F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14F694-341A-4891-98B5-8151C36480FA}"/>
              </a:ext>
            </a:extLst>
          </p:cNvPr>
          <p:cNvSpPr txBox="1"/>
          <p:nvPr/>
        </p:nvSpPr>
        <p:spPr>
          <a:xfrm>
            <a:off x="2152650" y="765542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특성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BE5A6082-3F42-4A26-910F-C7F893A19609}"/>
              </a:ext>
            </a:extLst>
          </p:cNvPr>
          <p:cNvGrpSpPr/>
          <p:nvPr/>
        </p:nvGrpSpPr>
        <p:grpSpPr>
          <a:xfrm>
            <a:off x="2743128" y="2756751"/>
            <a:ext cx="1484702" cy="1560731"/>
            <a:chOff x="3430198" y="1834300"/>
            <a:chExt cx="1484702" cy="1560731"/>
          </a:xfrm>
        </p:grpSpPr>
        <p:pic>
          <p:nvPicPr>
            <p:cNvPr id="38" name="그래픽 37" descr="머리와 톱니바퀴">
              <a:extLst>
                <a:ext uri="{FF2B5EF4-FFF2-40B4-BE49-F238E27FC236}">
                  <a16:creationId xmlns:a16="http://schemas.microsoft.com/office/drawing/2014/main" id="{FCFF926E-C4C4-43F7-A336-B1A3902D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7140" y="1834300"/>
              <a:ext cx="914400" cy="9144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76C8CA-2706-4300-8399-F4CC80AE90A3}"/>
                </a:ext>
              </a:extLst>
            </p:cNvPr>
            <p:cNvSpPr txBox="1"/>
            <p:nvPr/>
          </p:nvSpPr>
          <p:spPr>
            <a:xfrm>
              <a:off x="3430198" y="2748700"/>
              <a:ext cx="1484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고부가가치의</a:t>
              </a:r>
              <a:endPara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pPr algn="ctr"/>
              <a:r>
                <a:rPr lang="ko-KR" altLang="en-US" dirty="0" err="1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지식집약적사업</a:t>
              </a:r>
              <a:endPara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471D8E78-DD12-400C-84CA-AB2578D14918}"/>
              </a:ext>
            </a:extLst>
          </p:cNvPr>
          <p:cNvGrpSpPr/>
          <p:nvPr/>
        </p:nvGrpSpPr>
        <p:grpSpPr>
          <a:xfrm>
            <a:off x="8442060" y="2756751"/>
            <a:ext cx="1213794" cy="1507440"/>
            <a:chOff x="7620799" y="1564425"/>
            <a:chExt cx="1213794" cy="1507440"/>
          </a:xfrm>
        </p:grpSpPr>
        <p:pic>
          <p:nvPicPr>
            <p:cNvPr id="42" name="그래픽 41" descr="악수">
              <a:extLst>
                <a:ext uri="{FF2B5EF4-FFF2-40B4-BE49-F238E27FC236}">
                  <a16:creationId xmlns:a16="http://schemas.microsoft.com/office/drawing/2014/main" id="{81232068-6FCC-4DE3-A542-0BD981582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70495" y="1564425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2AE661-A387-46F3-8DF7-5604BA275134}"/>
                </a:ext>
              </a:extLst>
            </p:cNvPr>
            <p:cNvSpPr txBox="1"/>
            <p:nvPr/>
          </p:nvSpPr>
          <p:spPr>
            <a:xfrm>
              <a:off x="7620799" y="2425534"/>
              <a:ext cx="1213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타 사업과의</a:t>
              </a:r>
              <a:endPara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endParaRPr>
            </a:p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높은 연계성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E8013181-E38A-455F-A906-FCA3DDEBC0A5}"/>
              </a:ext>
            </a:extLst>
          </p:cNvPr>
          <p:cNvGrpSpPr/>
          <p:nvPr/>
        </p:nvGrpSpPr>
        <p:grpSpPr>
          <a:xfrm>
            <a:off x="1029835" y="3899555"/>
            <a:ext cx="1608134" cy="1283732"/>
            <a:chOff x="758033" y="4310520"/>
            <a:chExt cx="1608134" cy="1283732"/>
          </a:xfrm>
        </p:grpSpPr>
        <p:pic>
          <p:nvPicPr>
            <p:cNvPr id="48" name="그래픽 47" descr="금괴">
              <a:extLst>
                <a:ext uri="{FF2B5EF4-FFF2-40B4-BE49-F238E27FC236}">
                  <a16:creationId xmlns:a16="http://schemas.microsoft.com/office/drawing/2014/main" id="{E3EDE6A7-DFB5-4ECC-BC43-DF9A984C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3000" y="4310520"/>
              <a:ext cx="914400" cy="9144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D0BCF11-36DD-49F6-AAF0-261892D390EA}"/>
                </a:ext>
              </a:extLst>
            </p:cNvPr>
            <p:cNvSpPr txBox="1"/>
            <p:nvPr/>
          </p:nvSpPr>
          <p:spPr>
            <a:xfrm>
              <a:off x="758033" y="5224920"/>
              <a:ext cx="1608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수출주도형 사업</a:t>
              </a: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41043E8E-F98F-4208-A113-E4A73112262C}"/>
              </a:ext>
            </a:extLst>
          </p:cNvPr>
          <p:cNvGrpSpPr/>
          <p:nvPr/>
        </p:nvGrpSpPr>
        <p:grpSpPr>
          <a:xfrm>
            <a:off x="3869055" y="4446014"/>
            <a:ext cx="1863011" cy="1283732"/>
            <a:chOff x="3056172" y="4618446"/>
            <a:chExt cx="1863011" cy="1283732"/>
          </a:xfrm>
        </p:grpSpPr>
        <p:pic>
          <p:nvPicPr>
            <p:cNvPr id="52" name="그래픽 51" descr="상향 추세">
              <a:extLst>
                <a:ext uri="{FF2B5EF4-FFF2-40B4-BE49-F238E27FC236}">
                  <a16:creationId xmlns:a16="http://schemas.microsoft.com/office/drawing/2014/main" id="{ECFC09DC-922A-41B0-A69A-620B554B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30478" y="4618446"/>
              <a:ext cx="914400" cy="9144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BC156A3-E1B5-4221-885D-82D12ABEF758}"/>
                </a:ext>
              </a:extLst>
            </p:cNvPr>
            <p:cNvSpPr txBox="1"/>
            <p:nvPr/>
          </p:nvSpPr>
          <p:spPr>
            <a:xfrm>
              <a:off x="3056172" y="5532846"/>
              <a:ext cx="1863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고위험</a:t>
              </a:r>
              <a:r>
                <a:rPr lang="en-US" altLang="ko-KR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-</a:t>
              </a:r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고수익 사업</a:t>
              </a: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61123820-3EBD-4A6C-A61F-C481C334511E}"/>
              </a:ext>
            </a:extLst>
          </p:cNvPr>
          <p:cNvGrpSpPr/>
          <p:nvPr/>
        </p:nvGrpSpPr>
        <p:grpSpPr>
          <a:xfrm>
            <a:off x="5270295" y="1599421"/>
            <a:ext cx="1675130" cy="1675130"/>
            <a:chOff x="5298396" y="2591435"/>
            <a:chExt cx="1675130" cy="1675130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6B593E43-2C68-4AF1-B272-25EB24A1B200}"/>
                </a:ext>
              </a:extLst>
            </p:cNvPr>
            <p:cNvGrpSpPr/>
            <p:nvPr/>
          </p:nvGrpSpPr>
          <p:grpSpPr>
            <a:xfrm>
              <a:off x="5298396" y="2591435"/>
              <a:ext cx="1675130" cy="1675130"/>
              <a:chOff x="5271770" y="2591435"/>
              <a:chExt cx="1675130" cy="1675130"/>
            </a:xfrm>
          </p:grpSpPr>
          <p:pic>
            <p:nvPicPr>
              <p:cNvPr id="40" name="그래픽 39" descr="게임 컨트롤러">
                <a:extLst>
                  <a:ext uri="{FF2B5EF4-FFF2-40B4-BE49-F238E27FC236}">
                    <a16:creationId xmlns:a16="http://schemas.microsoft.com/office/drawing/2014/main" id="{3B0A3AAF-6791-4F1C-B0AA-4DAAE61BF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638800" y="281139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D094B4BF-6B87-4144-BE70-C44D509C735B}"/>
                  </a:ext>
                </a:extLst>
              </p:cNvPr>
              <p:cNvSpPr/>
              <p:nvPr/>
            </p:nvSpPr>
            <p:spPr>
              <a:xfrm>
                <a:off x="5271770" y="2591435"/>
                <a:ext cx="1675130" cy="1675130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D866DD8-E190-47BC-A205-0854A6D8D763}"/>
                </a:ext>
              </a:extLst>
            </p:cNvPr>
            <p:cNvSpPr txBox="1"/>
            <p:nvPr/>
          </p:nvSpPr>
          <p:spPr>
            <a:xfrm>
              <a:off x="5661311" y="3604498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rgbClr val="FFFF00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게임산업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02B5B58-0E1D-44D2-AA6E-05E4E9A2DBDE}"/>
              </a:ext>
            </a:extLst>
          </p:cNvPr>
          <p:cNvGrpSpPr/>
          <p:nvPr/>
        </p:nvGrpSpPr>
        <p:grpSpPr>
          <a:xfrm>
            <a:off x="9709604" y="3941025"/>
            <a:ext cx="1810112" cy="1275163"/>
            <a:chOff x="9395098" y="2291500"/>
            <a:chExt cx="1810112" cy="1275163"/>
          </a:xfrm>
        </p:grpSpPr>
        <p:pic>
          <p:nvPicPr>
            <p:cNvPr id="46" name="그래픽 45" descr="원자">
              <a:extLst>
                <a:ext uri="{FF2B5EF4-FFF2-40B4-BE49-F238E27FC236}">
                  <a16:creationId xmlns:a16="http://schemas.microsoft.com/office/drawing/2014/main" id="{09635A3C-9189-489E-8BFB-7DD5B5262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22180" y="2291500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4BFFB1-1664-451D-B5D5-40445D33D400}"/>
                </a:ext>
              </a:extLst>
            </p:cNvPr>
            <p:cNvSpPr txBox="1"/>
            <p:nvPr/>
          </p:nvSpPr>
          <p:spPr>
            <a:xfrm>
              <a:off x="9395098" y="3197331"/>
              <a:ext cx="1810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신기술 발전에 기여</a:t>
              </a: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C54390DC-1CF3-4A9D-B0C7-2CA9F0265915}"/>
              </a:ext>
            </a:extLst>
          </p:cNvPr>
          <p:cNvGrpSpPr/>
          <p:nvPr/>
        </p:nvGrpSpPr>
        <p:grpSpPr>
          <a:xfrm>
            <a:off x="6511290" y="4446014"/>
            <a:ext cx="1818126" cy="1283732"/>
            <a:chOff x="7390009" y="4125854"/>
            <a:chExt cx="1818126" cy="1283732"/>
          </a:xfrm>
        </p:grpSpPr>
        <p:pic>
          <p:nvPicPr>
            <p:cNvPr id="44" name="그래픽 43" descr="의사봉">
              <a:extLst>
                <a:ext uri="{FF2B5EF4-FFF2-40B4-BE49-F238E27FC236}">
                  <a16:creationId xmlns:a16="http://schemas.microsoft.com/office/drawing/2014/main" id="{8694240A-DD9D-48D4-A86B-20FC06B6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841872" y="4125854"/>
              <a:ext cx="914400" cy="9144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88352E2-A647-44D0-A317-943F8539CE1C}"/>
                </a:ext>
              </a:extLst>
            </p:cNvPr>
            <p:cNvSpPr txBox="1"/>
            <p:nvPr/>
          </p:nvSpPr>
          <p:spPr>
            <a:xfrm>
              <a:off x="7390009" y="5040254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규제에 대한 민감성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75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2B3C07-294E-422B-840F-957A7194A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542824" y="6149340"/>
            <a:ext cx="443965" cy="4686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3FBBF08-B2B9-4ACF-B600-AE2707E3B1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D18008E-FC96-47CB-8A77-0D4A60BD2053}"/>
              </a:ext>
            </a:extLst>
          </p:cNvPr>
          <p:cNvSpPr/>
          <p:nvPr/>
        </p:nvSpPr>
        <p:spPr>
          <a:xfrm>
            <a:off x="1146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E11AF64-62C7-4AA2-B1CE-65CA0CA498E1}"/>
              </a:ext>
            </a:extLst>
          </p:cNvPr>
          <p:cNvSpPr/>
          <p:nvPr/>
        </p:nvSpPr>
        <p:spPr>
          <a:xfrm>
            <a:off x="1482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6FCC950-8213-407F-B1E7-8ABE96CBFB6B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2C26077-7CA6-4AD4-8005-7304FD7881CF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4B376F5-ACDF-44A0-8B9D-EE146BA554F8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07D3865-DA74-4C3F-B5DC-CA883F0F5AA2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9F78A9C-E35D-4D47-B22D-5F040961CA80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262DF7A-437C-4264-9701-2A1E8DDADC53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E9E7CA5-DB33-4521-B4A8-CAA420787BA9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FBAD13-6993-4BE6-9852-5E80B41AD49B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40BB91D-B49A-401D-A64F-F47D97666E91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14C7CB7-304A-4F42-A3A4-37579BCE72EE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E79812B-2574-4297-A436-03C26ACCD0F1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A7A006B-B539-486A-BEB5-BB82315F97D8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7366CBB-A32C-4D3E-AB15-E51C33C5991F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C287671-656A-4440-B1CB-7AAFC0D778D9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7C4A2CC-7A53-4A26-8D32-5068BAE3A43B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883E8FC-B11B-44F1-87CC-9B71590A4924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8A33B89-BD4B-4735-B785-4BA367E12CB2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0660FDF-A75A-4792-BBB0-CE8D36940503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C6A6E40-31D8-4ADA-A218-BA7B8D2ABC0F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D0763C-A5B3-44E1-8F34-D666090E7C7E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0272F83-CD68-4EB7-AF97-628F99DD91F5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28A66A9-773C-4609-A29C-537647C1D775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9E0BA4F-5892-4CC8-87C0-28EE3B304AB5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CC82E4B-E652-4532-B695-F45B6460217F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3DE3282-C1B7-4094-A260-6393CDC69DC4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2253EA0-94BB-4AEC-87DA-960AC743AC8D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5F1CA09-FC59-4A22-B82D-DB068A25FA76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FE3600CD-639E-4C5C-8642-C8013784FA1C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C1C0AE0-F63A-475B-A26C-5E671125F84F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14F694-341A-4891-98B5-8151C36480FA}"/>
              </a:ext>
            </a:extLst>
          </p:cNvPr>
          <p:cNvSpPr txBox="1"/>
          <p:nvPr/>
        </p:nvSpPr>
        <p:spPr>
          <a:xfrm>
            <a:off x="2152650" y="765542"/>
            <a:ext cx="34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게임산업의 특성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규제 예민성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C54390DC-1CF3-4A9D-B0C7-2CA9F0265915}"/>
              </a:ext>
            </a:extLst>
          </p:cNvPr>
          <p:cNvGrpSpPr/>
          <p:nvPr/>
        </p:nvGrpSpPr>
        <p:grpSpPr>
          <a:xfrm>
            <a:off x="709809" y="3049730"/>
            <a:ext cx="1818126" cy="1283732"/>
            <a:chOff x="7390009" y="4125854"/>
            <a:chExt cx="1818126" cy="1283732"/>
          </a:xfrm>
        </p:grpSpPr>
        <p:pic>
          <p:nvPicPr>
            <p:cNvPr id="44" name="그래픽 43" descr="의사봉">
              <a:extLst>
                <a:ext uri="{FF2B5EF4-FFF2-40B4-BE49-F238E27FC236}">
                  <a16:creationId xmlns:a16="http://schemas.microsoft.com/office/drawing/2014/main" id="{8694240A-DD9D-48D4-A86B-20FC06B6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41872" y="4125854"/>
              <a:ext cx="914400" cy="9144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88352E2-A647-44D0-A317-943F8539CE1C}"/>
                </a:ext>
              </a:extLst>
            </p:cNvPr>
            <p:cNvSpPr txBox="1"/>
            <p:nvPr/>
          </p:nvSpPr>
          <p:spPr>
            <a:xfrm>
              <a:off x="7390009" y="5040254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배달의민족 주아" panose="02020603020101020101" pitchFamily="18" charset="-127"/>
                  <a:ea typeface="배달의민족 주아" panose="02020603020101020101" pitchFamily="18" charset="-127"/>
                </a:rPr>
                <a:t>규제에 대한 민감성</a:t>
              </a:r>
            </a:p>
          </p:txBody>
        </p:sp>
      </p:grpSp>
      <p:pic>
        <p:nvPicPr>
          <p:cNvPr id="37" name="그림 36">
            <a:extLst>
              <a:ext uri="{FF2B5EF4-FFF2-40B4-BE49-F238E27FC236}">
                <a16:creationId xmlns:a16="http://schemas.microsoft.com/office/drawing/2014/main" id="{0F21BA14-201D-4684-AE82-50A50AF77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74" y="1737863"/>
            <a:ext cx="3747471" cy="4009794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41345729-B7FE-475C-BE62-06EECD90C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67" y="1751510"/>
            <a:ext cx="4287015" cy="40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546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AB304A6-023B-437F-A627-9ECFC577263C}"/>
              </a:ext>
            </a:extLst>
          </p:cNvPr>
          <p:cNvSpPr txBox="1"/>
          <p:nvPr/>
        </p:nvSpPr>
        <p:spPr>
          <a:xfrm>
            <a:off x="2152650" y="765542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게임의 특성 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 </a:t>
            </a:r>
            <a:r>
              <a:rPr lang="ko-KR" altLang="en-US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유행성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dirty="0" err="1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집단성</a:t>
            </a:r>
            <a:r>
              <a:rPr lang="en-US" altLang="ko-KR" dirty="0">
                <a:solidFill>
                  <a:schemeClr val="bg1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39" name="그래픽 38" descr="그룹">
            <a:extLst>
              <a:ext uri="{FF2B5EF4-FFF2-40B4-BE49-F238E27FC236}">
                <a16:creationId xmlns:a16="http://schemas.microsoft.com/office/drawing/2014/main" id="{978CE8F6-F36B-4CED-8641-A1B79C19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8108" y="1508760"/>
            <a:ext cx="1920240" cy="1920240"/>
          </a:xfrm>
          <a:prstGeom prst="rect">
            <a:avLst/>
          </a:prstGeom>
        </p:spPr>
      </p:pic>
      <p:pic>
        <p:nvPicPr>
          <p:cNvPr id="40" name="그래픽 39" descr="그룹">
            <a:extLst>
              <a:ext uri="{FF2B5EF4-FFF2-40B4-BE49-F238E27FC236}">
                <a16:creationId xmlns:a16="http://schemas.microsoft.com/office/drawing/2014/main" id="{00544069-D0E5-4052-981B-3C7DC741D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2596" y="1508760"/>
            <a:ext cx="1920240" cy="1920240"/>
          </a:xfrm>
          <a:prstGeom prst="rect">
            <a:avLst/>
          </a:prstGeom>
        </p:spPr>
      </p:pic>
      <p:pic>
        <p:nvPicPr>
          <p:cNvPr id="41" name="그래픽 40" descr="그룹">
            <a:extLst>
              <a:ext uri="{FF2B5EF4-FFF2-40B4-BE49-F238E27FC236}">
                <a16:creationId xmlns:a16="http://schemas.microsoft.com/office/drawing/2014/main" id="{F3E4F52B-B4E6-4A8A-ABC1-98C8AFC9B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7670" y="1508760"/>
            <a:ext cx="1920240" cy="1920240"/>
          </a:xfrm>
          <a:prstGeom prst="rect">
            <a:avLst/>
          </a:prstGeom>
        </p:spPr>
      </p:pic>
      <p:pic>
        <p:nvPicPr>
          <p:cNvPr id="44" name="그래픽 43" descr="남자">
            <a:extLst>
              <a:ext uri="{FF2B5EF4-FFF2-40B4-BE49-F238E27FC236}">
                <a16:creationId xmlns:a16="http://schemas.microsoft.com/office/drawing/2014/main" id="{F054B41F-7FF5-4222-8C20-1ABDEEEE2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7735" y="1885070"/>
            <a:ext cx="1090100" cy="116585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A645444-D48F-4CC2-9D2F-9663A6E0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8" y="3500141"/>
            <a:ext cx="3125665" cy="234945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0BF80638-3A45-43A7-81E5-C44540CBC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16" y="3500141"/>
            <a:ext cx="3486295" cy="2349458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B8EA1A05-4DEC-4EF8-B99B-8EE6D3718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07" y="3500142"/>
            <a:ext cx="3312231" cy="2349458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346114C7-ED4C-46F3-B5FD-2908EC6353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83" b="35983" l="8716" r="22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0333" r="75289" b="61167"/>
          <a:stretch/>
        </p:blipFill>
        <p:spPr>
          <a:xfrm flipH="1">
            <a:off x="542824" y="6149340"/>
            <a:ext cx="443965" cy="468630"/>
          </a:xfrm>
          <a:prstGeom prst="rect">
            <a:avLst/>
          </a:prstGeom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1BE056E2-7691-4E9B-91CF-A1AE43DFF50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8" t="13500" r="39868" b="62667"/>
          <a:stretch/>
        </p:blipFill>
        <p:spPr>
          <a:xfrm>
            <a:off x="11463632" y="6137910"/>
            <a:ext cx="452244" cy="468630"/>
          </a:xfrm>
          <a:prstGeom prst="rect">
            <a:avLst/>
          </a:prstGeom>
        </p:spPr>
      </p:pic>
      <p:sp>
        <p:nvSpPr>
          <p:cNvPr id="86" name="직사각형 85">
            <a:extLst>
              <a:ext uri="{FF2B5EF4-FFF2-40B4-BE49-F238E27FC236}">
                <a16:creationId xmlns:a16="http://schemas.microsoft.com/office/drawing/2014/main" id="{FF0F7545-DF6D-4DB9-92BD-7DED3E92D664}"/>
              </a:ext>
            </a:extLst>
          </p:cNvPr>
          <p:cNvSpPr/>
          <p:nvPr/>
        </p:nvSpPr>
        <p:spPr>
          <a:xfrm>
            <a:off x="1146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B6E8C4FB-6BE2-48C7-8507-2189D9E6D45A}"/>
              </a:ext>
            </a:extLst>
          </p:cNvPr>
          <p:cNvSpPr/>
          <p:nvPr/>
        </p:nvSpPr>
        <p:spPr>
          <a:xfrm>
            <a:off x="1482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17B3035D-E552-4652-910E-ED3C1D94C7ED}"/>
              </a:ext>
            </a:extLst>
          </p:cNvPr>
          <p:cNvSpPr/>
          <p:nvPr/>
        </p:nvSpPr>
        <p:spPr>
          <a:xfrm>
            <a:off x="1817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15290751-37C6-4837-BA6F-894F330AA9D3}"/>
              </a:ext>
            </a:extLst>
          </p:cNvPr>
          <p:cNvSpPr/>
          <p:nvPr/>
        </p:nvSpPr>
        <p:spPr>
          <a:xfrm>
            <a:off x="2152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02FDD116-3B94-496D-BA80-1268E03C9141}"/>
              </a:ext>
            </a:extLst>
          </p:cNvPr>
          <p:cNvSpPr/>
          <p:nvPr/>
        </p:nvSpPr>
        <p:spPr>
          <a:xfrm>
            <a:off x="2487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9D918C3A-D709-4380-88E1-77B5940D22C2}"/>
              </a:ext>
            </a:extLst>
          </p:cNvPr>
          <p:cNvSpPr/>
          <p:nvPr/>
        </p:nvSpPr>
        <p:spPr>
          <a:xfrm>
            <a:off x="2823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117B3532-2E90-4F97-B459-D879A58DB45A}"/>
              </a:ext>
            </a:extLst>
          </p:cNvPr>
          <p:cNvSpPr/>
          <p:nvPr/>
        </p:nvSpPr>
        <p:spPr>
          <a:xfrm>
            <a:off x="31584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2AB8EB1B-F8B9-449B-B147-EA09FE40B48A}"/>
              </a:ext>
            </a:extLst>
          </p:cNvPr>
          <p:cNvSpPr/>
          <p:nvPr/>
        </p:nvSpPr>
        <p:spPr>
          <a:xfrm>
            <a:off x="34937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473F0490-8FBD-4386-B98D-EFE4CB0A2208}"/>
              </a:ext>
            </a:extLst>
          </p:cNvPr>
          <p:cNvSpPr/>
          <p:nvPr/>
        </p:nvSpPr>
        <p:spPr>
          <a:xfrm>
            <a:off x="38290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C206886B-7D45-4153-9647-D6B9AC5FF9F8}"/>
              </a:ext>
            </a:extLst>
          </p:cNvPr>
          <p:cNvSpPr/>
          <p:nvPr/>
        </p:nvSpPr>
        <p:spPr>
          <a:xfrm>
            <a:off x="41643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2CCD8448-32E4-4643-94A0-2634077F3264}"/>
              </a:ext>
            </a:extLst>
          </p:cNvPr>
          <p:cNvSpPr/>
          <p:nvPr/>
        </p:nvSpPr>
        <p:spPr>
          <a:xfrm>
            <a:off x="44996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6B082B7F-498C-4041-A419-B985E48158BA}"/>
              </a:ext>
            </a:extLst>
          </p:cNvPr>
          <p:cNvSpPr/>
          <p:nvPr/>
        </p:nvSpPr>
        <p:spPr>
          <a:xfrm>
            <a:off x="48348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EA109DA2-4D75-44E2-9E9B-EEBDB83C8D0E}"/>
              </a:ext>
            </a:extLst>
          </p:cNvPr>
          <p:cNvSpPr/>
          <p:nvPr/>
        </p:nvSpPr>
        <p:spPr>
          <a:xfrm>
            <a:off x="51701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C6B47D27-F916-4D7E-B9CC-60849F501B1A}"/>
              </a:ext>
            </a:extLst>
          </p:cNvPr>
          <p:cNvSpPr/>
          <p:nvPr/>
        </p:nvSpPr>
        <p:spPr>
          <a:xfrm>
            <a:off x="55054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F17A4883-F6E0-4FA3-A5C1-4706B677B20F}"/>
              </a:ext>
            </a:extLst>
          </p:cNvPr>
          <p:cNvSpPr/>
          <p:nvPr/>
        </p:nvSpPr>
        <p:spPr>
          <a:xfrm>
            <a:off x="58407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201EC0B6-0FF6-475A-AFFA-73D11B667CE6}"/>
              </a:ext>
            </a:extLst>
          </p:cNvPr>
          <p:cNvSpPr/>
          <p:nvPr/>
        </p:nvSpPr>
        <p:spPr>
          <a:xfrm>
            <a:off x="61760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37DFF49A-1AA2-469B-B256-D44A47FD71DA}"/>
              </a:ext>
            </a:extLst>
          </p:cNvPr>
          <p:cNvSpPr/>
          <p:nvPr/>
        </p:nvSpPr>
        <p:spPr>
          <a:xfrm>
            <a:off x="65112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AF61989B-BD29-42E9-8EAE-07BB85498F03}"/>
              </a:ext>
            </a:extLst>
          </p:cNvPr>
          <p:cNvSpPr/>
          <p:nvPr/>
        </p:nvSpPr>
        <p:spPr>
          <a:xfrm>
            <a:off x="68465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CADF4EA0-A426-4049-965D-93E3F28CE0C4}"/>
              </a:ext>
            </a:extLst>
          </p:cNvPr>
          <p:cNvSpPr/>
          <p:nvPr/>
        </p:nvSpPr>
        <p:spPr>
          <a:xfrm>
            <a:off x="71818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9EF32031-E909-44F1-870F-DB5419EECBCB}"/>
              </a:ext>
            </a:extLst>
          </p:cNvPr>
          <p:cNvSpPr/>
          <p:nvPr/>
        </p:nvSpPr>
        <p:spPr>
          <a:xfrm>
            <a:off x="75171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FD1AC0DB-3615-45FE-85F6-2CCC0E93C76A}"/>
              </a:ext>
            </a:extLst>
          </p:cNvPr>
          <p:cNvSpPr/>
          <p:nvPr/>
        </p:nvSpPr>
        <p:spPr>
          <a:xfrm>
            <a:off x="78524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CDA512FC-5186-4B90-9A25-508545622DBF}"/>
              </a:ext>
            </a:extLst>
          </p:cNvPr>
          <p:cNvSpPr/>
          <p:nvPr/>
        </p:nvSpPr>
        <p:spPr>
          <a:xfrm>
            <a:off x="81876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55B7A6E9-9AFF-40EA-95D4-9422FAB4B618}"/>
              </a:ext>
            </a:extLst>
          </p:cNvPr>
          <p:cNvSpPr/>
          <p:nvPr/>
        </p:nvSpPr>
        <p:spPr>
          <a:xfrm>
            <a:off x="85229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98D8D377-623D-4973-B53F-F6709931731F}"/>
              </a:ext>
            </a:extLst>
          </p:cNvPr>
          <p:cNvSpPr/>
          <p:nvPr/>
        </p:nvSpPr>
        <p:spPr>
          <a:xfrm>
            <a:off x="88582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033DDE50-E8D9-46A8-82B7-0D54E8A3F0E5}"/>
              </a:ext>
            </a:extLst>
          </p:cNvPr>
          <p:cNvSpPr/>
          <p:nvPr/>
        </p:nvSpPr>
        <p:spPr>
          <a:xfrm>
            <a:off x="91935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ABFE94ED-EB56-4113-A1BF-A05A7936EEAE}"/>
              </a:ext>
            </a:extLst>
          </p:cNvPr>
          <p:cNvSpPr/>
          <p:nvPr/>
        </p:nvSpPr>
        <p:spPr>
          <a:xfrm>
            <a:off x="95288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66DE544D-83B4-4721-A305-A64652EA08E6}"/>
              </a:ext>
            </a:extLst>
          </p:cNvPr>
          <p:cNvSpPr/>
          <p:nvPr/>
        </p:nvSpPr>
        <p:spPr>
          <a:xfrm>
            <a:off x="986409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90FE2413-422D-413D-A907-02EF331CF1DF}"/>
              </a:ext>
            </a:extLst>
          </p:cNvPr>
          <p:cNvSpPr/>
          <p:nvPr/>
        </p:nvSpPr>
        <p:spPr>
          <a:xfrm>
            <a:off x="1019937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07DCB833-12B8-45A2-B4F4-466CBEA26F8D}"/>
              </a:ext>
            </a:extLst>
          </p:cNvPr>
          <p:cNvSpPr/>
          <p:nvPr/>
        </p:nvSpPr>
        <p:spPr>
          <a:xfrm>
            <a:off x="1053465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C41A1ED5-B5F3-4477-95D1-47EBC3E448B9}"/>
              </a:ext>
            </a:extLst>
          </p:cNvPr>
          <p:cNvSpPr/>
          <p:nvPr/>
        </p:nvSpPr>
        <p:spPr>
          <a:xfrm>
            <a:off x="1086993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DC72542F-5CFC-456E-861A-9DC3E75E52E6}"/>
              </a:ext>
            </a:extLst>
          </p:cNvPr>
          <p:cNvSpPr/>
          <p:nvPr/>
        </p:nvSpPr>
        <p:spPr>
          <a:xfrm>
            <a:off x="11205210" y="6377940"/>
            <a:ext cx="80010" cy="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1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2769</Words>
  <Application>Microsoft Office PowerPoint</Application>
  <PresentationFormat>와이드스크린</PresentationFormat>
  <Paragraphs>397</Paragraphs>
  <Slides>53</Slides>
  <Notes>33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53</vt:i4>
      </vt:variant>
    </vt:vector>
  </HeadingPairs>
  <TitlesOfParts>
    <vt:vector size="59" baseType="lpstr">
      <vt:lpstr>나눔스퀘어</vt:lpstr>
      <vt:lpstr>맑은 고딕</vt:lpstr>
      <vt:lpstr>배달의민족 주아</vt:lpstr>
      <vt:lpstr>Eras Bold ITC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</dc:creator>
  <cp:lastModifiedBy>범수 김</cp:lastModifiedBy>
  <cp:revision>118</cp:revision>
  <dcterms:created xsi:type="dcterms:W3CDTF">2019-01-23T04:13:34Z</dcterms:created>
  <dcterms:modified xsi:type="dcterms:W3CDTF">2019-01-26T06:01:22Z</dcterms:modified>
</cp:coreProperties>
</file>