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4" r:id="rId4"/>
    <p:sldId id="265" r:id="rId5"/>
    <p:sldId id="266" r:id="rId6"/>
    <p:sldId id="267" r:id="rId7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0D77B-4761-4232-9C71-9EDFA9CA4023}" type="datetimeFigureOut">
              <a:rPr lang="ko-KR" altLang="en-US" smtClean="0"/>
              <a:t>2023-03-06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737E1-151B-4298-A6A3-9BF9234CC0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159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9FDB38-468B-AF54-CC46-F6F10E6E60FE}"/>
              </a:ext>
            </a:extLst>
          </p:cNvPr>
          <p:cNvSpPr txBox="1"/>
          <p:nvPr/>
        </p:nvSpPr>
        <p:spPr>
          <a:xfrm>
            <a:off x="3276600" y="990600"/>
            <a:ext cx="1150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0" dirty="0">
                <a:latin typeface="카페24 당당해" pitchFamily="2" charset="-127"/>
                <a:ea typeface="카페24 당당해" pitchFamily="2" charset="-127"/>
                <a:cs typeface="함초롬돋움" panose="020B0604000101010101" pitchFamily="50" charset="-127"/>
              </a:rPr>
              <a:t>모의투자 대회 관련</a:t>
            </a:r>
            <a:endParaRPr lang="en-US" altLang="ko-KR" sz="12000" dirty="0">
              <a:latin typeface="카페24 당당해" pitchFamily="2" charset="-127"/>
              <a:ea typeface="카페24 당당해" pitchFamily="2" charset="-127"/>
              <a:cs typeface="함초롬돋움" panose="020B0604000101010101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1E5EE32-00D4-3E86-CFAD-C328F969B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6670" y="0"/>
            <a:ext cx="3021330" cy="990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0A0CCBF1-5F48-ADD8-3743-4B2F6542ADBB}"/>
              </a:ext>
            </a:extLst>
          </p:cNvPr>
          <p:cNvCxnSpPr>
            <a:cxnSpLocks/>
          </p:cNvCxnSpPr>
          <p:nvPr/>
        </p:nvCxnSpPr>
        <p:spPr>
          <a:xfrm>
            <a:off x="2476500" y="3086100"/>
            <a:ext cx="13106400" cy="0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2791D04-9964-C1A7-4B8B-7F19EAD9003E}"/>
              </a:ext>
            </a:extLst>
          </p:cNvPr>
          <p:cNvSpPr txBox="1"/>
          <p:nvPr/>
        </p:nvSpPr>
        <p:spPr>
          <a:xfrm>
            <a:off x="3543300" y="3979367"/>
            <a:ext cx="5067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dirty="0">
                <a:latin typeface="카페24 당당해" pitchFamily="2" charset="-127"/>
                <a:ea typeface="카페24 당당해" pitchFamily="2" charset="-127"/>
              </a:rPr>
              <a:t>contents</a:t>
            </a:r>
            <a:endParaRPr lang="ko-KR" altLang="en-US" sz="8000" dirty="0">
              <a:latin typeface="카페24 당당해" pitchFamily="2" charset="-127"/>
              <a:ea typeface="카페24 당당해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77CDD88-DE09-29D5-DA4B-B6CDC116F5C5}"/>
              </a:ext>
            </a:extLst>
          </p:cNvPr>
          <p:cNvSpPr txBox="1"/>
          <p:nvPr/>
        </p:nvSpPr>
        <p:spPr>
          <a:xfrm>
            <a:off x="9477375" y="3848100"/>
            <a:ext cx="53340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5000" dirty="0">
                <a:latin typeface="카페24 당당해" pitchFamily="2" charset="-127"/>
                <a:ea typeface="카페24 당당해" pitchFamily="2" charset="-127"/>
              </a:rPr>
              <a:t>01.</a:t>
            </a:r>
            <a:r>
              <a:rPr lang="ko-KR" altLang="en-US" sz="5000" dirty="0">
                <a:latin typeface="카페24 당당해" pitchFamily="2" charset="-127"/>
                <a:ea typeface="카페24 당당해" pitchFamily="2" charset="-127"/>
              </a:rPr>
              <a:t> 대회안내</a:t>
            </a:r>
            <a:endParaRPr lang="en-US" altLang="ko-KR" sz="5000" dirty="0">
              <a:latin typeface="카페24 당당해" pitchFamily="2" charset="-127"/>
              <a:ea typeface="카페24 당당해" pitchFamily="2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5000" dirty="0">
                <a:latin typeface="카페24 당당해" pitchFamily="2" charset="-127"/>
                <a:ea typeface="카페24 당당해" pitchFamily="2" charset="-127"/>
              </a:rPr>
              <a:t>02.</a:t>
            </a:r>
            <a:r>
              <a:rPr lang="ko-KR" altLang="en-US" sz="5000" dirty="0">
                <a:latin typeface="카페24 당당해" pitchFamily="2" charset="-127"/>
                <a:ea typeface="카페24 당당해" pitchFamily="2" charset="-127"/>
              </a:rPr>
              <a:t> 거래규칙</a:t>
            </a:r>
            <a:endParaRPr lang="en-US" altLang="ko-KR" sz="5000" dirty="0">
              <a:latin typeface="카페24 당당해" pitchFamily="2" charset="-127"/>
              <a:ea typeface="카페24 당당해" pitchFamily="2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5000" dirty="0">
                <a:latin typeface="카페24 당당해" pitchFamily="2" charset="-127"/>
                <a:ea typeface="카페24 당당해" pitchFamily="2" charset="-127"/>
              </a:rPr>
              <a:t>03.</a:t>
            </a:r>
            <a:r>
              <a:rPr lang="ko-KR" altLang="en-US" sz="5000" dirty="0">
                <a:latin typeface="카페24 당당해" pitchFamily="2" charset="-127"/>
                <a:ea typeface="카페24 당당해" pitchFamily="2" charset="-127"/>
              </a:rPr>
              <a:t> 가입방법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DB5BECED-70EE-2905-C314-AF62D9F728C9}"/>
              </a:ext>
            </a:extLst>
          </p:cNvPr>
          <p:cNvSpPr/>
          <p:nvPr/>
        </p:nvSpPr>
        <p:spPr>
          <a:xfrm>
            <a:off x="0" y="-135375"/>
            <a:ext cx="18288000" cy="15310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dirty="0">
                <a:latin typeface="카페24 당당해" pitchFamily="2" charset="-127"/>
                <a:ea typeface="카페24 당당해" pitchFamily="2" charset="-127"/>
              </a:rPr>
              <a:t>       </a:t>
            </a:r>
            <a:endParaRPr lang="ko-KR" altLang="en-US" sz="5400" dirty="0">
              <a:latin typeface="카페24 당당해" pitchFamily="2" charset="-127"/>
              <a:ea typeface="카페24 당당해" pitchFamily="2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8443E22-389F-04B0-EF1A-23CF9A5B306C}"/>
              </a:ext>
            </a:extLst>
          </p:cNvPr>
          <p:cNvSpPr/>
          <p:nvPr/>
        </p:nvSpPr>
        <p:spPr>
          <a:xfrm>
            <a:off x="-19050" y="190500"/>
            <a:ext cx="3876674" cy="8617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5000" dirty="0">
                <a:solidFill>
                  <a:schemeClr val="bg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01. </a:t>
            </a:r>
            <a:r>
              <a:rPr lang="ko-KR" altLang="en-US" sz="5000" dirty="0">
                <a:solidFill>
                  <a:schemeClr val="bg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대회안내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D16C53A-E884-60EC-B0B5-DEBBEF8D0D79}"/>
              </a:ext>
            </a:extLst>
          </p:cNvPr>
          <p:cNvSpPr/>
          <p:nvPr/>
        </p:nvSpPr>
        <p:spPr>
          <a:xfrm>
            <a:off x="7319965" y="2721628"/>
            <a:ext cx="8610599" cy="8617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50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- </a:t>
            </a:r>
            <a:r>
              <a:rPr lang="ko-KR" altLang="en-US" sz="50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대회기간 </a:t>
            </a:r>
            <a:r>
              <a:rPr lang="en-US" altLang="ko-KR" sz="50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: 3/13 ~ 5/26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D3CE50E-3A55-4FA8-8CD6-32C21EA460DB}"/>
              </a:ext>
            </a:extLst>
          </p:cNvPr>
          <p:cNvSpPr/>
          <p:nvPr/>
        </p:nvSpPr>
        <p:spPr>
          <a:xfrm>
            <a:off x="7319965" y="4265199"/>
            <a:ext cx="9134474" cy="8617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50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- </a:t>
            </a:r>
            <a:r>
              <a:rPr lang="ko-KR" altLang="en-US" sz="50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거래대금 </a:t>
            </a:r>
            <a:r>
              <a:rPr lang="en-US" altLang="ko-KR" sz="50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: 10,000,000</a:t>
            </a:r>
            <a:r>
              <a:rPr lang="ko-KR" altLang="en-US" sz="50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￦</a:t>
            </a:r>
            <a:endParaRPr lang="en-US" altLang="ko-KR" sz="5000" dirty="0">
              <a:solidFill>
                <a:schemeClr val="tx1"/>
              </a:solidFill>
              <a:latin typeface="Spoqa Han Sans Neo Bold" panose="020B0800000000000000" pitchFamily="50" charset="-127"/>
              <a:ea typeface="Spoqa Han Sans Neo Bold" panose="020B0800000000000000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2B802A1-E788-C5B8-67E7-F3FA80C8053C}"/>
              </a:ext>
            </a:extLst>
          </p:cNvPr>
          <p:cNvSpPr/>
          <p:nvPr/>
        </p:nvSpPr>
        <p:spPr>
          <a:xfrm>
            <a:off x="7548564" y="5981700"/>
            <a:ext cx="7762874" cy="8617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50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- </a:t>
            </a:r>
            <a:r>
              <a:rPr lang="ko-KR" altLang="en-US" sz="50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시상 </a:t>
            </a:r>
            <a:r>
              <a:rPr lang="en-US" altLang="ko-KR" sz="50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: </a:t>
            </a:r>
            <a:r>
              <a:rPr lang="ko-KR" altLang="en-US" sz="50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수익률 </a:t>
            </a:r>
            <a:r>
              <a:rPr lang="en-US" altLang="ko-KR" sz="50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1</a:t>
            </a:r>
            <a:r>
              <a:rPr lang="ko-KR" altLang="en-US" sz="50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등</a:t>
            </a:r>
            <a:r>
              <a:rPr lang="en-US" altLang="ko-KR" sz="50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, 2</a:t>
            </a:r>
            <a:r>
              <a:rPr lang="ko-KR" altLang="en-US" sz="50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등</a:t>
            </a:r>
            <a:endParaRPr lang="en-US" altLang="ko-KR" sz="5000" dirty="0">
              <a:solidFill>
                <a:schemeClr val="tx1"/>
              </a:solidFill>
              <a:latin typeface="Spoqa Han Sans Neo Bold" panose="020B0800000000000000" pitchFamily="50" charset="-127"/>
              <a:ea typeface="Spoqa Han Sans Neo Bold" panose="020B0800000000000000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06F75841-F731-263F-54C5-D0889C294C43}"/>
              </a:ext>
            </a:extLst>
          </p:cNvPr>
          <p:cNvSpPr/>
          <p:nvPr/>
        </p:nvSpPr>
        <p:spPr>
          <a:xfrm>
            <a:off x="7491414" y="7267314"/>
            <a:ext cx="7915274" cy="8617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★ 상품 추후에 공지</a:t>
            </a:r>
            <a:endParaRPr lang="en-US" altLang="ko-KR" sz="5000" dirty="0">
              <a:solidFill>
                <a:schemeClr val="tx1"/>
              </a:solidFill>
              <a:latin typeface="Spoqa Han Sans Neo Bold" panose="020B0800000000000000" pitchFamily="50" charset="-127"/>
              <a:ea typeface="Spoqa Han Sans Neo Bold" panose="020B0800000000000000" pitchFamily="50" charset="-127"/>
            </a:endParaRPr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B28ED453-1222-2173-A8F5-338F9F71F2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1395649"/>
            <a:ext cx="7444232" cy="8603915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7EF0B94C-2C67-30E8-86F6-6466DE403AD1}"/>
              </a:ext>
            </a:extLst>
          </p:cNvPr>
          <p:cNvSpPr/>
          <p:nvPr/>
        </p:nvSpPr>
        <p:spPr>
          <a:xfrm>
            <a:off x="0" y="9999565"/>
            <a:ext cx="18288000" cy="3025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dirty="0">
                <a:latin typeface="카페24 당당해" pitchFamily="2" charset="-127"/>
                <a:ea typeface="카페24 당당해" pitchFamily="2" charset="-127"/>
              </a:rPr>
              <a:t>       </a:t>
            </a:r>
            <a:endParaRPr lang="ko-KR" altLang="en-US" sz="5400" dirty="0">
              <a:latin typeface="카페24 당당해" pitchFamily="2" charset="-127"/>
              <a:ea typeface="카페24 당당해" pitchFamily="2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DB5BECED-70EE-2905-C314-AF62D9F728C9}"/>
              </a:ext>
            </a:extLst>
          </p:cNvPr>
          <p:cNvSpPr/>
          <p:nvPr/>
        </p:nvSpPr>
        <p:spPr>
          <a:xfrm>
            <a:off x="0" y="-135375"/>
            <a:ext cx="18288000" cy="15310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dirty="0">
                <a:latin typeface="카페24 당당해" pitchFamily="2" charset="-127"/>
                <a:ea typeface="카페24 당당해" pitchFamily="2" charset="-127"/>
              </a:rPr>
              <a:t>       </a:t>
            </a:r>
            <a:endParaRPr lang="ko-KR" altLang="en-US" sz="5400" dirty="0">
              <a:latin typeface="카페24 당당해" pitchFamily="2" charset="-127"/>
              <a:ea typeface="카페24 당당해" pitchFamily="2" charset="-127"/>
            </a:endParaRPr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B28ED453-1222-2173-A8F5-338F9F71F2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1395649"/>
            <a:ext cx="7444232" cy="8603915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7EF0B94C-2C67-30E8-86F6-6466DE403AD1}"/>
              </a:ext>
            </a:extLst>
          </p:cNvPr>
          <p:cNvSpPr/>
          <p:nvPr/>
        </p:nvSpPr>
        <p:spPr>
          <a:xfrm>
            <a:off x="0" y="9999565"/>
            <a:ext cx="18288000" cy="3025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dirty="0">
                <a:latin typeface="카페24 당당해" pitchFamily="2" charset="-127"/>
                <a:ea typeface="카페24 당당해" pitchFamily="2" charset="-127"/>
              </a:rPr>
              <a:t>       </a:t>
            </a:r>
            <a:endParaRPr lang="ko-KR" altLang="en-US" sz="5400" dirty="0">
              <a:latin typeface="카페24 당당해" pitchFamily="2" charset="-127"/>
              <a:ea typeface="카페24 당당해" pitchFamily="2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EA36375-C62C-38C8-8A4C-3D17FDD57BFB}"/>
              </a:ext>
            </a:extLst>
          </p:cNvPr>
          <p:cNvSpPr/>
          <p:nvPr/>
        </p:nvSpPr>
        <p:spPr>
          <a:xfrm>
            <a:off x="8534400" y="2222899"/>
            <a:ext cx="6858000" cy="129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914400" algn="ctr">
              <a:buAutoNum type="arabicPeriod"/>
            </a:pPr>
            <a:r>
              <a:rPr lang="ko-KR" altLang="en-US" sz="50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국내 주식만 거래가능</a:t>
            </a:r>
            <a:endParaRPr lang="en-US" altLang="ko-KR" sz="5000" dirty="0">
              <a:solidFill>
                <a:schemeClr val="tx1"/>
              </a:solidFill>
              <a:latin typeface="Spoqa Han Sans Neo Bold" panose="020B0800000000000000" pitchFamily="50" charset="-127"/>
              <a:ea typeface="Spoqa Han Sans Neo Bold" panose="020B0800000000000000" pitchFamily="50" charset="-127"/>
            </a:endParaRPr>
          </a:p>
          <a:p>
            <a:pPr algn="ctr"/>
            <a:r>
              <a:rPr lang="en-US" altLang="ko-KR" sz="50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(</a:t>
            </a:r>
            <a:r>
              <a:rPr lang="ko-KR" altLang="en-US" sz="50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해외 </a:t>
            </a:r>
            <a:r>
              <a:rPr lang="en-US" altLang="ko-KR" sz="50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ETF</a:t>
            </a:r>
            <a:r>
              <a:rPr lang="ko-KR" altLang="en-US" sz="50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는 허용</a:t>
            </a:r>
            <a:r>
              <a:rPr lang="en-US" altLang="ko-KR" sz="50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)</a:t>
            </a:r>
            <a:r>
              <a:rPr lang="ko-KR" altLang="en-US" sz="50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 </a:t>
            </a:r>
            <a:endParaRPr lang="en-US" altLang="ko-KR" sz="5000" dirty="0">
              <a:solidFill>
                <a:schemeClr val="tx1"/>
              </a:solidFill>
              <a:latin typeface="Spoqa Han Sans Neo Bold" panose="020B0800000000000000" pitchFamily="50" charset="-127"/>
              <a:ea typeface="Spoqa Han Sans Neo Bold" panose="020B0800000000000000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5EFFF1D-1E19-D733-A948-1269FBC7B472}"/>
              </a:ext>
            </a:extLst>
          </p:cNvPr>
          <p:cNvSpPr/>
          <p:nvPr/>
        </p:nvSpPr>
        <p:spPr>
          <a:xfrm>
            <a:off x="8229600" y="5753100"/>
            <a:ext cx="8196262" cy="129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50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3. </a:t>
            </a:r>
            <a:r>
              <a:rPr lang="ko-KR" altLang="en-US" sz="50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매주 의무 매매 </a:t>
            </a:r>
            <a:r>
              <a:rPr lang="en-US" altLang="ko-KR" sz="50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100</a:t>
            </a:r>
            <a:r>
              <a:rPr lang="ko-KR" altLang="en-US" sz="50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만원</a:t>
            </a:r>
            <a:r>
              <a:rPr lang="en-US" altLang="ko-KR" sz="50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,</a:t>
            </a:r>
          </a:p>
          <a:p>
            <a:pPr algn="ctr"/>
            <a:r>
              <a:rPr lang="en-US" altLang="ko-KR" sz="50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 </a:t>
            </a:r>
            <a:r>
              <a:rPr lang="ko-KR" altLang="en-US" sz="50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못 지킬 시</a:t>
            </a:r>
            <a:r>
              <a:rPr lang="en-US" altLang="ko-KR" sz="50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 </a:t>
            </a:r>
            <a:r>
              <a:rPr lang="ko-KR" altLang="en-US" sz="50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벌금 </a:t>
            </a:r>
            <a:r>
              <a:rPr lang="en-US" altLang="ko-KR" sz="50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3000</a:t>
            </a:r>
            <a:r>
              <a:rPr lang="ko-KR" altLang="en-US" sz="50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원</a:t>
            </a:r>
            <a:endParaRPr lang="en-US" altLang="ko-KR" sz="5000" dirty="0">
              <a:solidFill>
                <a:schemeClr val="tx1"/>
              </a:solidFill>
              <a:latin typeface="Spoqa Han Sans Neo Bold" panose="020B0800000000000000" pitchFamily="50" charset="-127"/>
              <a:ea typeface="Spoqa Han Sans Neo Bold" panose="020B0800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10FBC81-54E1-B862-C876-8F6A10B06B6C}"/>
              </a:ext>
            </a:extLst>
          </p:cNvPr>
          <p:cNvSpPr/>
          <p:nvPr/>
        </p:nvSpPr>
        <p:spPr>
          <a:xfrm>
            <a:off x="8734426" y="7505700"/>
            <a:ext cx="8486774" cy="129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50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4. </a:t>
            </a:r>
            <a:r>
              <a:rPr lang="ko-KR" altLang="en-US" sz="50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거래 후 반드시 매매일지 작성</a:t>
            </a:r>
            <a:endParaRPr lang="en-US" altLang="ko-KR" sz="5000" dirty="0">
              <a:solidFill>
                <a:schemeClr val="tx1"/>
              </a:solidFill>
              <a:latin typeface="Spoqa Han Sans Neo Bold" panose="020B0800000000000000" pitchFamily="50" charset="-127"/>
              <a:ea typeface="Spoqa Han Sans Neo Bold" panose="020B0800000000000000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447C184-5847-CF2C-4C4D-4F902744CD39}"/>
              </a:ext>
            </a:extLst>
          </p:cNvPr>
          <p:cNvSpPr/>
          <p:nvPr/>
        </p:nvSpPr>
        <p:spPr>
          <a:xfrm>
            <a:off x="8331993" y="3754507"/>
            <a:ext cx="8001000" cy="129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50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2. </a:t>
            </a:r>
            <a:r>
              <a:rPr lang="ko-KR" altLang="en-US" sz="50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레버리지 상품</a:t>
            </a:r>
            <a:r>
              <a:rPr lang="en-US" altLang="ko-KR" sz="50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,</a:t>
            </a:r>
            <a:r>
              <a:rPr lang="ko-KR" altLang="en-US" sz="50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 미수 불가</a:t>
            </a:r>
            <a:endParaRPr lang="en-US" altLang="ko-KR" sz="5000" dirty="0">
              <a:solidFill>
                <a:schemeClr val="tx1"/>
              </a:solidFill>
              <a:latin typeface="Spoqa Han Sans Neo Bold" panose="020B0800000000000000" pitchFamily="50" charset="-127"/>
              <a:ea typeface="Spoqa Han Sans Neo Bold" panose="020B0800000000000000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C2FF7B5-85F5-5FFA-8BF2-76F7A945806C}"/>
              </a:ext>
            </a:extLst>
          </p:cNvPr>
          <p:cNvSpPr/>
          <p:nvPr/>
        </p:nvSpPr>
        <p:spPr>
          <a:xfrm>
            <a:off x="-19050" y="190500"/>
            <a:ext cx="3876674" cy="8617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5000" dirty="0">
                <a:solidFill>
                  <a:schemeClr val="bg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02. </a:t>
            </a:r>
            <a:r>
              <a:rPr lang="ko-KR" altLang="en-US" sz="5000" dirty="0">
                <a:solidFill>
                  <a:schemeClr val="bg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대회규칙</a:t>
            </a:r>
          </a:p>
        </p:txBody>
      </p:sp>
    </p:spTree>
    <p:extLst>
      <p:ext uri="{BB962C8B-B14F-4D97-AF65-F5344CB8AC3E}">
        <p14:creationId xmlns:p14="http://schemas.microsoft.com/office/powerpoint/2010/main" val="162913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DB5BECED-70EE-2905-C314-AF62D9F728C9}"/>
              </a:ext>
            </a:extLst>
          </p:cNvPr>
          <p:cNvSpPr/>
          <p:nvPr/>
        </p:nvSpPr>
        <p:spPr>
          <a:xfrm>
            <a:off x="0" y="-135375"/>
            <a:ext cx="18288000" cy="15310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dirty="0">
                <a:latin typeface="카페24 당당해" pitchFamily="2" charset="-127"/>
                <a:ea typeface="카페24 당당해" pitchFamily="2" charset="-127"/>
              </a:rPr>
              <a:t>       </a:t>
            </a:r>
            <a:endParaRPr lang="ko-KR" altLang="en-US" sz="5400" dirty="0">
              <a:latin typeface="카페24 당당해" pitchFamily="2" charset="-127"/>
              <a:ea typeface="카페24 당당해" pitchFamily="2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EF0B94C-2C67-30E8-86F6-6466DE403AD1}"/>
              </a:ext>
            </a:extLst>
          </p:cNvPr>
          <p:cNvSpPr/>
          <p:nvPr/>
        </p:nvSpPr>
        <p:spPr>
          <a:xfrm>
            <a:off x="0" y="9999565"/>
            <a:ext cx="18288000" cy="3025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dirty="0">
                <a:latin typeface="카페24 당당해" pitchFamily="2" charset="-127"/>
                <a:ea typeface="카페24 당당해" pitchFamily="2" charset="-127"/>
              </a:rPr>
              <a:t>       </a:t>
            </a:r>
            <a:endParaRPr lang="ko-KR" altLang="en-US" sz="5400" dirty="0">
              <a:latin typeface="카페24 당당해" pitchFamily="2" charset="-127"/>
              <a:ea typeface="카페24 당당해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48E16E5-55EF-7E23-1A7C-80ACA7A5D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30" y="2670144"/>
            <a:ext cx="8279696" cy="6888067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B865924A-B594-DF7F-9A36-77D9363AFE15}"/>
              </a:ext>
            </a:extLst>
          </p:cNvPr>
          <p:cNvSpPr/>
          <p:nvPr/>
        </p:nvSpPr>
        <p:spPr>
          <a:xfrm>
            <a:off x="152400" y="1602010"/>
            <a:ext cx="8686800" cy="8617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5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1. </a:t>
            </a:r>
            <a:r>
              <a:rPr lang="ko-KR" altLang="en-US" sz="3500" dirty="0" err="1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미래에셋증권</a:t>
            </a:r>
            <a:r>
              <a:rPr lang="ko-KR" altLang="en-US" sz="35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 모의투자 어플 다운로드</a:t>
            </a:r>
            <a:endParaRPr lang="ko-KR" altLang="en-US" sz="3500" dirty="0">
              <a:solidFill>
                <a:schemeClr val="bg1"/>
              </a:solidFill>
              <a:latin typeface="Spoqa Han Sans Neo Bold" panose="020B0800000000000000" pitchFamily="50" charset="-127"/>
              <a:ea typeface="Spoqa Han Sans Neo Bold" panose="020B0800000000000000" pitchFamily="50" charset="-127"/>
            </a:endParaRPr>
          </a:p>
        </p:txBody>
      </p:sp>
      <p:pic>
        <p:nvPicPr>
          <p:cNvPr id="11" name="그림 10" descr="텍스트이(가) 표시된 사진&#10;&#10;자동 생성된 설명">
            <a:extLst>
              <a:ext uri="{FF2B5EF4-FFF2-40B4-BE49-F238E27FC236}">
                <a16:creationId xmlns:a16="http://schemas.microsoft.com/office/drawing/2014/main" id="{06D8AD00-96EC-A3E8-0439-E36D8D511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341" y="2440828"/>
            <a:ext cx="3910036" cy="7458079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C3780C5F-A7A9-C537-8F51-EC8046142CD2}"/>
              </a:ext>
            </a:extLst>
          </p:cNvPr>
          <p:cNvSpPr/>
          <p:nvPr/>
        </p:nvSpPr>
        <p:spPr>
          <a:xfrm>
            <a:off x="10146518" y="1602010"/>
            <a:ext cx="6934200" cy="8617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5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2. </a:t>
            </a:r>
            <a:r>
              <a:rPr lang="ko-KR" altLang="en-US" sz="35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모의투자 전용 </a:t>
            </a:r>
            <a:r>
              <a:rPr lang="en-US" altLang="ko-KR" sz="35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ID </a:t>
            </a:r>
            <a:r>
              <a:rPr lang="ko-KR" altLang="en-US" sz="35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등록</a:t>
            </a:r>
            <a:endParaRPr lang="ko-KR" altLang="en-US" sz="3500" dirty="0">
              <a:solidFill>
                <a:schemeClr val="bg1"/>
              </a:solidFill>
              <a:latin typeface="Spoqa Han Sans Neo Bold" panose="020B0800000000000000" pitchFamily="50" charset="-127"/>
              <a:ea typeface="Spoqa Han Sans Neo Bold" panose="020B0800000000000000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EEF6CE8-9ED5-73A9-7926-5B9FC8AE7F7C}"/>
              </a:ext>
            </a:extLst>
          </p:cNvPr>
          <p:cNvSpPr/>
          <p:nvPr/>
        </p:nvSpPr>
        <p:spPr>
          <a:xfrm>
            <a:off x="-19050" y="190500"/>
            <a:ext cx="3876674" cy="8617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5000" dirty="0">
                <a:solidFill>
                  <a:schemeClr val="bg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03. </a:t>
            </a:r>
            <a:r>
              <a:rPr lang="ko-KR" altLang="en-US" sz="5000" dirty="0">
                <a:solidFill>
                  <a:schemeClr val="bg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가입방법</a:t>
            </a:r>
          </a:p>
        </p:txBody>
      </p:sp>
    </p:spTree>
    <p:extLst>
      <p:ext uri="{BB962C8B-B14F-4D97-AF65-F5344CB8AC3E}">
        <p14:creationId xmlns:p14="http://schemas.microsoft.com/office/powerpoint/2010/main" val="525952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DB5BECED-70EE-2905-C314-AF62D9F728C9}"/>
              </a:ext>
            </a:extLst>
          </p:cNvPr>
          <p:cNvSpPr/>
          <p:nvPr/>
        </p:nvSpPr>
        <p:spPr>
          <a:xfrm>
            <a:off x="0" y="-135375"/>
            <a:ext cx="18288000" cy="15310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dirty="0">
                <a:latin typeface="카페24 당당해" pitchFamily="2" charset="-127"/>
                <a:ea typeface="카페24 당당해" pitchFamily="2" charset="-127"/>
              </a:rPr>
              <a:t>       </a:t>
            </a:r>
            <a:endParaRPr lang="ko-KR" altLang="en-US" sz="5400" dirty="0">
              <a:latin typeface="카페24 당당해" pitchFamily="2" charset="-127"/>
              <a:ea typeface="카페24 당당해" pitchFamily="2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EF0B94C-2C67-30E8-86F6-6466DE403AD1}"/>
              </a:ext>
            </a:extLst>
          </p:cNvPr>
          <p:cNvSpPr/>
          <p:nvPr/>
        </p:nvSpPr>
        <p:spPr>
          <a:xfrm>
            <a:off x="0" y="9999565"/>
            <a:ext cx="18288000" cy="3025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dirty="0">
                <a:latin typeface="카페24 당당해" pitchFamily="2" charset="-127"/>
                <a:ea typeface="카페24 당당해" pitchFamily="2" charset="-127"/>
              </a:rPr>
              <a:t>       </a:t>
            </a:r>
            <a:endParaRPr lang="ko-KR" altLang="en-US" sz="5400" dirty="0">
              <a:latin typeface="카페24 당당해" pitchFamily="2" charset="-127"/>
              <a:ea typeface="카페24 당당해" pitchFamily="2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C4DB530-79C5-A1CD-AE96-8F16A69DA77A}"/>
              </a:ext>
            </a:extLst>
          </p:cNvPr>
          <p:cNvSpPr/>
          <p:nvPr/>
        </p:nvSpPr>
        <p:spPr>
          <a:xfrm>
            <a:off x="228600" y="1569080"/>
            <a:ext cx="6196519" cy="8118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5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3. </a:t>
            </a:r>
            <a:r>
              <a:rPr lang="ko-KR" altLang="en-US" sz="35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그룹모의투자 배너 클릭</a:t>
            </a:r>
            <a:endParaRPr lang="ko-KR" altLang="en-US" sz="3500" dirty="0">
              <a:solidFill>
                <a:schemeClr val="bg1"/>
              </a:solidFill>
              <a:latin typeface="Spoqa Han Sans Neo Bold" panose="020B0800000000000000" pitchFamily="50" charset="-127"/>
              <a:ea typeface="Spoqa Han Sans Neo Bold" panose="020B0800000000000000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F1432A3-01AE-6DB1-BB5B-CFE2CCF34837}"/>
              </a:ext>
            </a:extLst>
          </p:cNvPr>
          <p:cNvSpPr/>
          <p:nvPr/>
        </p:nvSpPr>
        <p:spPr>
          <a:xfrm>
            <a:off x="7508942" y="1642354"/>
            <a:ext cx="10009762" cy="12544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5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4. </a:t>
            </a:r>
            <a:r>
              <a:rPr lang="ko-KR" altLang="en-US" sz="3500" dirty="0" err="1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바이시그널</a:t>
            </a:r>
            <a:r>
              <a:rPr lang="en-US" altLang="ko-KR" sz="35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10</a:t>
            </a:r>
            <a:r>
              <a:rPr lang="ko-KR" altLang="en-US" sz="35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기 선택 후 </a:t>
            </a:r>
            <a:r>
              <a:rPr lang="en-US" altLang="ko-KR" sz="35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10</a:t>
            </a:r>
            <a:r>
              <a:rPr lang="ko-KR" altLang="en-US" sz="35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기 </a:t>
            </a:r>
            <a:r>
              <a:rPr lang="en-US" altLang="ko-KR" sz="35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000</a:t>
            </a:r>
            <a:r>
              <a:rPr lang="ko-KR" altLang="en-US" sz="35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으로 참가 신청</a:t>
            </a:r>
            <a:endParaRPr lang="en-US" altLang="ko-KR" sz="3500" dirty="0">
              <a:solidFill>
                <a:schemeClr val="tx1"/>
              </a:solidFill>
              <a:latin typeface="Spoqa Han Sans Neo Bold" panose="020B0800000000000000" pitchFamily="50" charset="-127"/>
              <a:ea typeface="Spoqa Han Sans Neo Bold" panose="020B0800000000000000" pitchFamily="50" charset="-127"/>
            </a:endParaRPr>
          </a:p>
          <a:p>
            <a:pPr algn="ctr"/>
            <a:r>
              <a:rPr lang="ko-KR" altLang="en-US" sz="35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그룹 비밀번호 </a:t>
            </a:r>
            <a:r>
              <a:rPr lang="en-US" altLang="ko-KR" sz="35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: 1234</a:t>
            </a:r>
            <a:endParaRPr lang="ko-KR" altLang="en-US" sz="3500" dirty="0">
              <a:solidFill>
                <a:schemeClr val="bg1"/>
              </a:solidFill>
              <a:latin typeface="Spoqa Han Sans Neo Bold" panose="020B0800000000000000" pitchFamily="50" charset="-127"/>
              <a:ea typeface="Spoqa Han Sans Neo Bold" panose="020B0800000000000000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19DAA60-0943-F8CC-60DE-4023A7DA6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19" y="2554315"/>
            <a:ext cx="3558573" cy="6963539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F5D70C90-1C73-C1D8-732C-E43846578131}"/>
              </a:ext>
            </a:extLst>
          </p:cNvPr>
          <p:cNvSpPr/>
          <p:nvPr/>
        </p:nvSpPr>
        <p:spPr>
          <a:xfrm>
            <a:off x="3526277" y="4838700"/>
            <a:ext cx="817123" cy="36245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 descr="텍스트이(가) 표시된 사진&#10;&#10;자동 생성된 설명">
            <a:extLst>
              <a:ext uri="{FF2B5EF4-FFF2-40B4-BE49-F238E27FC236}">
                <a16:creationId xmlns:a16="http://schemas.microsoft.com/office/drawing/2014/main" id="{11C86440-583B-AA50-525B-D932FB268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3137683"/>
            <a:ext cx="3373736" cy="6654017"/>
          </a:xfrm>
          <a:prstGeom prst="rect">
            <a:avLst/>
          </a:prstGeom>
        </p:spPr>
      </p:pic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4CF4440C-01D2-AF2D-505D-7FCEFD9A4F48}"/>
              </a:ext>
            </a:extLst>
          </p:cNvPr>
          <p:cNvCxnSpPr>
            <a:cxnSpLocks/>
          </p:cNvCxnSpPr>
          <p:nvPr/>
        </p:nvCxnSpPr>
        <p:spPr>
          <a:xfrm flipV="1">
            <a:off x="12042133" y="5426063"/>
            <a:ext cx="1429966" cy="397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B722038-C706-DB9B-6C57-D77F275605B6}"/>
              </a:ext>
            </a:extLst>
          </p:cNvPr>
          <p:cNvSpPr txBox="1"/>
          <p:nvPr/>
        </p:nvSpPr>
        <p:spPr>
          <a:xfrm>
            <a:off x="13480915" y="5032277"/>
            <a:ext cx="3262313" cy="584775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3200" dirty="0" err="1"/>
              <a:t>바이시그널</a:t>
            </a:r>
            <a:r>
              <a:rPr lang="en-US" altLang="ko-KR" sz="3200" dirty="0"/>
              <a:t>10</a:t>
            </a:r>
            <a:r>
              <a:rPr lang="ko-KR" altLang="en-US" sz="3200" dirty="0"/>
              <a:t>기</a:t>
            </a: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021B2ACD-9E30-092C-4E86-A9FBF8AE17CD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11353799" y="5982075"/>
            <a:ext cx="2320048" cy="1902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7F8EE58-71AA-6611-8672-7606ADB32519}"/>
              </a:ext>
            </a:extLst>
          </p:cNvPr>
          <p:cNvSpPr txBox="1"/>
          <p:nvPr/>
        </p:nvSpPr>
        <p:spPr>
          <a:xfrm>
            <a:off x="13673847" y="5879916"/>
            <a:ext cx="1185153" cy="584775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3200" dirty="0"/>
              <a:t>1234</a:t>
            </a:r>
            <a:endParaRPr lang="ko-KR" altLang="en-US" sz="3200" dirty="0"/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6582CCA1-AF7C-63A5-041A-6C8DEF16F61D}"/>
              </a:ext>
            </a:extLst>
          </p:cNvPr>
          <p:cNvCxnSpPr>
            <a:cxnSpLocks/>
          </p:cNvCxnSpPr>
          <p:nvPr/>
        </p:nvCxnSpPr>
        <p:spPr>
          <a:xfrm>
            <a:off x="11201400" y="6896100"/>
            <a:ext cx="2127115" cy="6722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02590B3-A0C5-8444-1EE5-40EE089827F3}"/>
              </a:ext>
            </a:extLst>
          </p:cNvPr>
          <p:cNvSpPr txBox="1"/>
          <p:nvPr/>
        </p:nvSpPr>
        <p:spPr>
          <a:xfrm>
            <a:off x="13328515" y="7265149"/>
            <a:ext cx="1911485" cy="584775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3200" dirty="0"/>
              <a:t>10</a:t>
            </a:r>
            <a:r>
              <a:rPr lang="ko-KR" altLang="en-US" sz="3200" dirty="0"/>
              <a:t>기 </a:t>
            </a:r>
            <a:r>
              <a:rPr lang="en-US" altLang="ko-KR" sz="3200" dirty="0"/>
              <a:t>000</a:t>
            </a:r>
            <a:endParaRPr lang="ko-KR" altLang="en-US" sz="3200" dirty="0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98918FCB-34E5-8F18-94A6-64573DDBFDCD}"/>
              </a:ext>
            </a:extLst>
          </p:cNvPr>
          <p:cNvSpPr/>
          <p:nvPr/>
        </p:nvSpPr>
        <p:spPr>
          <a:xfrm>
            <a:off x="-19050" y="190500"/>
            <a:ext cx="3876674" cy="8617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5000" dirty="0">
                <a:solidFill>
                  <a:schemeClr val="bg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03. </a:t>
            </a:r>
            <a:r>
              <a:rPr lang="ko-KR" altLang="en-US" sz="5000" dirty="0">
                <a:solidFill>
                  <a:schemeClr val="bg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가입방법</a:t>
            </a:r>
          </a:p>
        </p:txBody>
      </p:sp>
    </p:spTree>
    <p:extLst>
      <p:ext uri="{BB962C8B-B14F-4D97-AF65-F5344CB8AC3E}">
        <p14:creationId xmlns:p14="http://schemas.microsoft.com/office/powerpoint/2010/main" val="939248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DB5BECED-70EE-2905-C314-AF62D9F728C9}"/>
              </a:ext>
            </a:extLst>
          </p:cNvPr>
          <p:cNvSpPr/>
          <p:nvPr/>
        </p:nvSpPr>
        <p:spPr>
          <a:xfrm>
            <a:off x="0" y="-135375"/>
            <a:ext cx="18288000" cy="15310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dirty="0">
                <a:latin typeface="카페24 당당해" pitchFamily="2" charset="-127"/>
                <a:ea typeface="카페24 당당해" pitchFamily="2" charset="-127"/>
              </a:rPr>
              <a:t>       </a:t>
            </a:r>
            <a:endParaRPr lang="ko-KR" altLang="en-US" sz="5400" dirty="0">
              <a:latin typeface="카페24 당당해" pitchFamily="2" charset="-127"/>
              <a:ea typeface="카페24 당당해" pitchFamily="2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EF0B94C-2C67-30E8-86F6-6466DE403AD1}"/>
              </a:ext>
            </a:extLst>
          </p:cNvPr>
          <p:cNvSpPr/>
          <p:nvPr/>
        </p:nvSpPr>
        <p:spPr>
          <a:xfrm>
            <a:off x="0" y="9999565"/>
            <a:ext cx="18288000" cy="3025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dirty="0">
                <a:latin typeface="카페24 당당해" pitchFamily="2" charset="-127"/>
                <a:ea typeface="카페24 당당해" pitchFamily="2" charset="-127"/>
              </a:rPr>
              <a:t>       </a:t>
            </a:r>
            <a:endParaRPr lang="ko-KR" altLang="en-US" sz="5400" dirty="0">
              <a:latin typeface="카페24 당당해" pitchFamily="2" charset="-127"/>
              <a:ea typeface="카페24 당당해" pitchFamily="2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B45A63C-78C4-E015-E35F-C04581C7DE89}"/>
              </a:ext>
            </a:extLst>
          </p:cNvPr>
          <p:cNvSpPr/>
          <p:nvPr/>
        </p:nvSpPr>
        <p:spPr>
          <a:xfrm>
            <a:off x="1295400" y="1543288"/>
            <a:ext cx="10820400" cy="8617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5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5. </a:t>
            </a:r>
            <a:r>
              <a:rPr lang="ko-KR" altLang="en-US" sz="35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참가 완료</a:t>
            </a:r>
            <a:r>
              <a:rPr lang="en-US" altLang="ko-KR" sz="35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! 3</a:t>
            </a:r>
            <a:r>
              <a:rPr lang="ko-KR" altLang="en-US" sz="35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월</a:t>
            </a:r>
            <a:r>
              <a:rPr lang="en-US" altLang="ko-KR" sz="35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13</a:t>
            </a:r>
            <a:r>
              <a:rPr lang="ko-KR" altLang="en-US" sz="35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일부터 거래 시작</a:t>
            </a:r>
            <a:r>
              <a:rPr lang="en-US" altLang="ko-KR" sz="35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!</a:t>
            </a:r>
            <a:r>
              <a:rPr lang="ko-KR" altLang="en-US" sz="3500" dirty="0">
                <a:solidFill>
                  <a:schemeClr val="tx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 </a:t>
            </a:r>
            <a:endParaRPr lang="ko-KR" altLang="en-US" sz="3500" dirty="0">
              <a:solidFill>
                <a:schemeClr val="bg1"/>
              </a:solidFill>
              <a:latin typeface="Spoqa Han Sans Neo Bold" panose="020B0800000000000000" pitchFamily="50" charset="-127"/>
              <a:ea typeface="Spoqa Han Sans Neo Bold" panose="020B0800000000000000" pitchFamily="50" charset="-127"/>
            </a:endParaRPr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59A05D77-4AC1-82C4-BC21-396BA37CB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552700"/>
            <a:ext cx="3581401" cy="7023719"/>
          </a:xfrm>
          <a:prstGeom prst="rect">
            <a:avLst/>
          </a:prstGeom>
        </p:spPr>
      </p:pic>
      <p:pic>
        <p:nvPicPr>
          <p:cNvPr id="11" name="그림 10" descr="장난감이(가) 표시된 사진&#10;&#10;자동 생성된 설명">
            <a:extLst>
              <a:ext uri="{FF2B5EF4-FFF2-40B4-BE49-F238E27FC236}">
                <a16:creationId xmlns:a16="http://schemas.microsoft.com/office/drawing/2014/main" id="{6A84B814-1FBA-5EE3-1195-C7861DEF65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4563546"/>
            <a:ext cx="4724400" cy="4724400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78534E0D-676A-00BB-ED22-77CBBEF3E3E3}"/>
              </a:ext>
            </a:extLst>
          </p:cNvPr>
          <p:cNvSpPr/>
          <p:nvPr/>
        </p:nvSpPr>
        <p:spPr>
          <a:xfrm>
            <a:off x="-19050" y="190500"/>
            <a:ext cx="3876674" cy="8617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5000" dirty="0">
                <a:solidFill>
                  <a:schemeClr val="bg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03. </a:t>
            </a:r>
            <a:r>
              <a:rPr lang="ko-KR" altLang="en-US" sz="5000" dirty="0">
                <a:solidFill>
                  <a:schemeClr val="bg1"/>
                </a:solidFill>
                <a:latin typeface="Spoqa Han Sans Neo Bold" panose="020B0800000000000000" pitchFamily="50" charset="-127"/>
                <a:ea typeface="Spoqa Han Sans Neo Bold" panose="020B0800000000000000" pitchFamily="50" charset="-127"/>
              </a:rPr>
              <a:t>가입방법</a:t>
            </a:r>
          </a:p>
        </p:txBody>
      </p:sp>
    </p:spTree>
    <p:extLst>
      <p:ext uri="{BB962C8B-B14F-4D97-AF65-F5344CB8AC3E}">
        <p14:creationId xmlns:p14="http://schemas.microsoft.com/office/powerpoint/2010/main" val="1245537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153</Words>
  <Application>Microsoft Office PowerPoint</Application>
  <PresentationFormat>사용자 지정</PresentationFormat>
  <Paragraphs>39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2" baseType="lpstr">
      <vt:lpstr>Spoqa Han Sans Neo Bold</vt:lpstr>
      <vt:lpstr>맑은 고딕</vt:lpstr>
      <vt:lpstr>카페24 당당해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하현빈</cp:lastModifiedBy>
  <cp:revision>15</cp:revision>
  <dcterms:created xsi:type="dcterms:W3CDTF">2023-02-25T20:09:34Z</dcterms:created>
  <dcterms:modified xsi:type="dcterms:W3CDTF">2023-03-06T15:55:06Z</dcterms:modified>
</cp:coreProperties>
</file>