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6" r:id="rId2"/>
    <p:sldId id="329" r:id="rId3"/>
    <p:sldId id="265" r:id="rId4"/>
    <p:sldId id="286" r:id="rId5"/>
    <p:sldId id="287" r:id="rId6"/>
    <p:sldId id="288" r:id="rId7"/>
    <p:sldId id="289" r:id="rId8"/>
    <p:sldId id="335" r:id="rId9"/>
    <p:sldId id="331" r:id="rId10"/>
    <p:sldId id="334" r:id="rId11"/>
    <p:sldId id="332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285" r:id="rId24"/>
    <p:sldId id="306" r:id="rId25"/>
    <p:sldId id="305" r:id="rId26"/>
    <p:sldId id="300" r:id="rId27"/>
    <p:sldId id="303" r:id="rId28"/>
    <p:sldId id="283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30" r:id="rId39"/>
    <p:sldId id="318" r:id="rId40"/>
    <p:sldId id="284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278" r:id="rId4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FF"/>
    <a:srgbClr val="AFD7D9"/>
    <a:srgbClr val="EAA65F"/>
    <a:srgbClr val="E9D3C6"/>
    <a:srgbClr val="797DE8"/>
    <a:srgbClr val="FFD8D9"/>
    <a:srgbClr val="F7F7F7"/>
    <a:srgbClr val="AD8BE1"/>
    <a:srgbClr val="E2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271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E808-18E0-4B6E-BC02-1831D8658AB0}" type="datetimeFigureOut">
              <a:rPr lang="ko-KR" altLang="en-US" smtClean="0"/>
              <a:t>2019-01-12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60B86-3F06-4C82-8AF8-699B31C8A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2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67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미국 내수 시장의 변화와 환율변동이 가장 큰 변수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패션 브랜드 사업을 하고있는 </a:t>
            </a:r>
            <a:r>
              <a:rPr lang="en-US" altLang="ko-KR" dirty="0"/>
              <a:t>LF</a:t>
            </a:r>
            <a:r>
              <a:rPr lang="ko-KR" altLang="en-US" dirty="0"/>
              <a:t>의 약 </a:t>
            </a:r>
            <a:r>
              <a:rPr lang="en-US" altLang="ko-KR" dirty="0"/>
              <a:t>3</a:t>
            </a:r>
            <a:r>
              <a:rPr lang="ko-KR" altLang="en-US" dirty="0" err="1"/>
              <a:t>년동안의</a:t>
            </a:r>
            <a:r>
              <a:rPr lang="ko-KR" altLang="en-US" dirty="0"/>
              <a:t> 주가 분석을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15</a:t>
            </a:r>
            <a:r>
              <a:rPr lang="ko-KR" altLang="en-US" dirty="0"/>
              <a:t>년에는 </a:t>
            </a:r>
            <a:r>
              <a:rPr lang="ko-KR" altLang="en-US" dirty="0" err="1"/>
              <a:t>메르스가</a:t>
            </a:r>
            <a:r>
              <a:rPr lang="ko-KR" altLang="en-US" dirty="0"/>
              <a:t> 발발하여 소비심리가 위축되는 경향을 보였는데 이에 따라 소비재인 의류 부분의 주가가 크게 하락하는 모습을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소비가 줄어들게 되어서 </a:t>
            </a:r>
            <a:r>
              <a:rPr lang="en-US" altLang="ko-KR" dirty="0"/>
              <a:t>LF</a:t>
            </a:r>
            <a:r>
              <a:rPr lang="ko-KR" altLang="en-US" dirty="0"/>
              <a:t>는 할인판매와 판촉 등을 통해서 판매를 늘리려고 했으나 수익성에는 좋지 않은 영향을 주었습니다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결과적으로 </a:t>
            </a:r>
            <a:r>
              <a:rPr lang="en-US" altLang="ko-KR" dirty="0"/>
              <a:t>A</a:t>
            </a:r>
            <a:r>
              <a:rPr lang="ko-KR" altLang="en-US" dirty="0"/>
              <a:t>시기에 실적이 컨센서스를 하회하는 모습을 보였습니다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겨울 수혜주인 의류주가 예년에 비해 따뜻한 날씨와 아웃도어 성장세 둔화에 전체적으로 하락세</a:t>
            </a:r>
            <a:endParaRPr lang="en-US" altLang="ko-KR" dirty="0"/>
          </a:p>
          <a:p>
            <a:r>
              <a:rPr lang="en-US" altLang="ko-KR" dirty="0"/>
              <a:t>-15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ko-KR" altLang="en-US" dirty="0" err="1"/>
              <a:t>메르스</a:t>
            </a:r>
            <a:r>
              <a:rPr lang="ko-KR" altLang="en-US" dirty="0"/>
              <a:t> 여파로 소비심리가 위축되어 할인판매가 확대</a:t>
            </a:r>
            <a:endParaRPr lang="en-US" altLang="ko-KR" dirty="0"/>
          </a:p>
          <a:p>
            <a:r>
              <a:rPr lang="en-US" altLang="ko-KR" dirty="0"/>
              <a:t>-3Q,4Q </a:t>
            </a:r>
            <a:r>
              <a:rPr lang="ko-KR" altLang="en-US" dirty="0"/>
              <a:t>실적이 컨센서스를 하회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재고관련평가손실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http://hkconsensus.hankyung.com/apps.analysis/analysis.downpdf?report_idx=362672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71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</a:t>
            </a:r>
            <a:r>
              <a:rPr lang="ko-KR" altLang="en-US" dirty="0"/>
              <a:t>시기를 보시면 </a:t>
            </a:r>
            <a:r>
              <a:rPr lang="ko-KR" altLang="en-US" dirty="0" err="1"/>
              <a:t>메르스로</a:t>
            </a:r>
            <a:r>
              <a:rPr lang="ko-KR" altLang="en-US" dirty="0"/>
              <a:t> 인한 여파가 반영된 후 잔잔한 주가를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시기에 </a:t>
            </a:r>
            <a:r>
              <a:rPr lang="en-US" altLang="ko-KR" dirty="0"/>
              <a:t>LF</a:t>
            </a:r>
            <a:r>
              <a:rPr lang="ko-KR" altLang="en-US" dirty="0"/>
              <a:t>는 액세서리의 매출 비중을 </a:t>
            </a:r>
            <a:r>
              <a:rPr lang="en-US" altLang="ko-KR" dirty="0"/>
              <a:t>23%</a:t>
            </a:r>
            <a:r>
              <a:rPr lang="ko-KR" altLang="en-US" dirty="0"/>
              <a:t>까지 늘렸고</a:t>
            </a:r>
            <a:r>
              <a:rPr lang="en-US" altLang="ko-KR" dirty="0"/>
              <a:t>, </a:t>
            </a:r>
            <a:r>
              <a:rPr lang="ko-KR" altLang="en-US" dirty="0"/>
              <a:t>동시에 백화점 채널이 아닌 온라인 채널 활성화를 위해 노력하는 모습을 보여줬습니다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시장성장률이 높지 않은 의류 사업을 영위하는 </a:t>
            </a:r>
            <a:r>
              <a:rPr lang="en-US" altLang="ko-KR" dirty="0"/>
              <a:t>LF</a:t>
            </a:r>
            <a:r>
              <a:rPr lang="ko-KR" altLang="en-US" dirty="0"/>
              <a:t>가 마진을 높이기 위해 노력한다는 것을 파악할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마진이 높은 액세서리 카테고리의 매출 비중이 </a:t>
            </a:r>
            <a:r>
              <a:rPr lang="en-US" altLang="ko-KR" dirty="0"/>
              <a:t>22-23%</a:t>
            </a:r>
            <a:r>
              <a:rPr lang="ko-KR" altLang="en-US" dirty="0"/>
              <a:t>까지 올라오며 성장 중 </a:t>
            </a:r>
            <a:endParaRPr lang="en-US" altLang="ko-KR" dirty="0"/>
          </a:p>
          <a:p>
            <a:r>
              <a:rPr lang="en-US" altLang="ko-KR" dirty="0"/>
              <a:t>-But, </a:t>
            </a:r>
            <a:r>
              <a:rPr lang="ko-KR" altLang="en-US" dirty="0"/>
              <a:t>크게 성장을 주도하는 브랜드가 없는 상황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온라인 채널 활성화된 기업</a:t>
            </a:r>
            <a:r>
              <a:rPr lang="en-US" altLang="ko-KR" dirty="0"/>
              <a:t>(2015</a:t>
            </a:r>
            <a:r>
              <a:rPr lang="ko-KR" altLang="en-US" dirty="0"/>
              <a:t>년 기준 온라인 매출 </a:t>
            </a:r>
            <a:r>
              <a:rPr lang="en-US" altLang="ko-KR" dirty="0"/>
              <a:t>16%, </a:t>
            </a:r>
            <a:r>
              <a:rPr lang="ko-KR" altLang="en-US" dirty="0"/>
              <a:t>백화점 </a:t>
            </a:r>
            <a:r>
              <a:rPr lang="en-US" altLang="ko-KR" dirty="0"/>
              <a:t>48%)</a:t>
            </a:r>
          </a:p>
          <a:p>
            <a:r>
              <a:rPr lang="en-US" altLang="ko-KR" dirty="0"/>
              <a:t>=&gt; asp</a:t>
            </a:r>
            <a:r>
              <a:rPr lang="ko-KR" altLang="en-US" dirty="0"/>
              <a:t>를 낮춰 가격경쟁력 확보</a:t>
            </a:r>
            <a:r>
              <a:rPr lang="en-US" altLang="ko-KR" dirty="0"/>
              <a:t>, </a:t>
            </a:r>
            <a:r>
              <a:rPr lang="ko-KR" altLang="en-US" dirty="0"/>
              <a:t>재고 및 유통 수수료 비용 경감이 가능해짐</a:t>
            </a:r>
            <a:r>
              <a:rPr lang="en-US" altLang="ko-KR" dirty="0"/>
              <a:t>(</a:t>
            </a:r>
            <a:r>
              <a:rPr lang="ko-KR" altLang="en-US" dirty="0"/>
              <a:t>특히 자사몰은 오프 대비 높은 마진율 보유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http://hkconsensus.hankyung.com/apps.analysis/analysis.downpdf?report_idx=383078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24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 </a:t>
            </a:r>
            <a:r>
              <a:rPr lang="ko-KR" altLang="en-US" dirty="0"/>
              <a:t>시기에는 의류 소비 부진 </a:t>
            </a:r>
            <a:r>
              <a:rPr lang="ko-KR" altLang="en-US" dirty="0" smtClean="0"/>
              <a:t>속에 의류 소비 패턴이 고가</a:t>
            </a:r>
            <a:r>
              <a:rPr lang="en-US" altLang="ko-KR" dirty="0" smtClean="0"/>
              <a:t>or</a:t>
            </a:r>
            <a:r>
              <a:rPr lang="ko-KR" altLang="en-US" dirty="0" smtClean="0"/>
              <a:t>저가인 </a:t>
            </a:r>
            <a:r>
              <a:rPr lang="en-US" altLang="ko-KR" dirty="0" smtClean="0"/>
              <a:t>SPA</a:t>
            </a:r>
            <a:r>
              <a:rPr lang="ko-KR" altLang="en-US" dirty="0" smtClean="0"/>
              <a:t>로 </a:t>
            </a:r>
            <a:r>
              <a:rPr lang="ko-KR" altLang="en-US" dirty="0"/>
              <a:t>양극화 되면서 신사복과 캐주얼에 강점을 갖고있는 </a:t>
            </a:r>
            <a:r>
              <a:rPr lang="en-US" altLang="ko-KR" dirty="0"/>
              <a:t>LF</a:t>
            </a:r>
            <a:r>
              <a:rPr lang="ko-KR" altLang="en-US" dirty="0"/>
              <a:t>의 매출이 부진해 주가가 </a:t>
            </a:r>
            <a:r>
              <a:rPr lang="en-US" altLang="ko-KR" dirty="0"/>
              <a:t>2</a:t>
            </a:r>
            <a:r>
              <a:rPr lang="ko-KR" altLang="en-US" dirty="0"/>
              <a:t>만원까지 하락하는 모습을 볼 수 있습니다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이에 따라서 매출 성장이 둔화되고 고정비 부담도 높아지면서 마진에 영향을 주었습니다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앞서 말했듯 백화점에 대한 의존도를 감소하기 위해서 백화점에서 </a:t>
            </a:r>
            <a:r>
              <a:rPr lang="ko-KR" altLang="en-US" dirty="0" err="1"/>
              <a:t>질스튜어트와</a:t>
            </a:r>
            <a:r>
              <a:rPr lang="ko-KR" altLang="en-US" dirty="0"/>
              <a:t> </a:t>
            </a:r>
            <a:r>
              <a:rPr lang="ko-KR" altLang="en-US" dirty="0" err="1"/>
              <a:t>일꼬르소</a:t>
            </a:r>
            <a:r>
              <a:rPr lang="ko-KR" altLang="en-US" dirty="0"/>
              <a:t> 같은 브랜드들을 철수하기 시작했습니다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소비 부진 속에 의류 소비 패턴이 고가의류 </a:t>
            </a:r>
            <a:r>
              <a:rPr lang="en-US" altLang="ko-KR" dirty="0"/>
              <a:t>or </a:t>
            </a:r>
            <a:r>
              <a:rPr lang="ko-KR" altLang="en-US" dirty="0"/>
              <a:t>저가인 </a:t>
            </a:r>
            <a:r>
              <a:rPr lang="en-US" altLang="ko-KR" dirty="0"/>
              <a:t>SPA</a:t>
            </a:r>
            <a:r>
              <a:rPr lang="ko-KR" altLang="en-US" dirty="0"/>
              <a:t>로 양극화 되면서 이에 따라 </a:t>
            </a:r>
            <a:endParaRPr lang="en-US" altLang="ko-KR" dirty="0"/>
          </a:p>
          <a:p>
            <a:r>
              <a:rPr lang="ko-KR" altLang="en-US" dirty="0"/>
              <a:t>신사복과 캐주얼에 강점을 갖고있는 </a:t>
            </a:r>
            <a:r>
              <a:rPr lang="en-US" altLang="ko-KR" dirty="0"/>
              <a:t>LF</a:t>
            </a:r>
            <a:r>
              <a:rPr lang="ko-KR" altLang="en-US" dirty="0"/>
              <a:t>는 영향을 받음</a:t>
            </a:r>
            <a:r>
              <a:rPr lang="en-US" altLang="ko-KR" dirty="0"/>
              <a:t>. (mid-end </a:t>
            </a:r>
            <a:r>
              <a:rPr lang="ko-KR" altLang="en-US" dirty="0"/>
              <a:t>브랜드 매출부진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손익에 영향을 주었던 할인판매를 지양하며 </a:t>
            </a:r>
            <a:r>
              <a:rPr lang="ko-KR" altLang="en-US" dirty="0" err="1"/>
              <a:t>매출총이익률이</a:t>
            </a:r>
            <a:r>
              <a:rPr lang="ko-KR" altLang="en-US" dirty="0"/>
              <a:t> 전년 대비 소폭 개선 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질바이질스튜어트와</a:t>
            </a:r>
            <a:r>
              <a:rPr lang="ko-KR" altLang="en-US" dirty="0"/>
              <a:t> 일 </a:t>
            </a:r>
            <a:r>
              <a:rPr lang="ko-KR" altLang="en-US" dirty="0" err="1"/>
              <a:t>꼬르소</a:t>
            </a:r>
            <a:r>
              <a:rPr lang="ko-KR" altLang="en-US" dirty="0"/>
              <a:t> 브랜드를 백화점에서 철수 결정</a:t>
            </a:r>
            <a:r>
              <a:rPr lang="en-US" altLang="ko-KR" dirty="0"/>
              <a:t>.(</a:t>
            </a:r>
            <a:r>
              <a:rPr lang="ko-KR" altLang="en-US" dirty="0"/>
              <a:t>브랜드 가격대는 중가이고</a:t>
            </a:r>
            <a:r>
              <a:rPr lang="en-US" altLang="ko-KR" dirty="0"/>
              <a:t>, </a:t>
            </a:r>
            <a:r>
              <a:rPr lang="ko-KR" altLang="en-US" dirty="0"/>
              <a:t>백화점은 판매수수료가 약 </a:t>
            </a:r>
            <a:r>
              <a:rPr lang="en-US" altLang="ko-KR" dirty="0"/>
              <a:t>30%</a:t>
            </a:r>
            <a:r>
              <a:rPr lang="ko-KR" altLang="en-US" dirty="0"/>
              <a:t>로 높은 편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-2015</a:t>
            </a:r>
            <a:r>
              <a:rPr lang="ko-KR" altLang="en-US" dirty="0"/>
              <a:t>년 </a:t>
            </a:r>
            <a:r>
              <a:rPr lang="ko-KR" altLang="en-US" dirty="0" err="1"/>
              <a:t>메르스</a:t>
            </a:r>
            <a:r>
              <a:rPr lang="ko-KR" altLang="en-US" dirty="0"/>
              <a:t> 여파로 인해 낮은 기저에도 불구하고 </a:t>
            </a:r>
            <a:r>
              <a:rPr lang="ko-KR" altLang="en-US" dirty="0" err="1"/>
              <a:t>의미있는</a:t>
            </a:r>
            <a:r>
              <a:rPr lang="ko-KR" altLang="en-US" dirty="0"/>
              <a:t> 실적 개선은 어려울 것으로 </a:t>
            </a:r>
            <a:r>
              <a:rPr lang="ko-KR" altLang="en-US" dirty="0" err="1"/>
              <a:t>보여짐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매출 성장의 둔화로 고정비 부담도 높아지면서 마진에 영향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832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</a:t>
            </a:r>
            <a:r>
              <a:rPr lang="ko-KR" altLang="en-US" dirty="0"/>
              <a:t>시기에는 </a:t>
            </a:r>
            <a:r>
              <a:rPr lang="en-US" altLang="ko-KR" dirty="0"/>
              <a:t>LF</a:t>
            </a:r>
            <a:r>
              <a:rPr lang="ko-KR" altLang="en-US" dirty="0"/>
              <a:t>의 주가에는 큰 변화는 없는 상태입니다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긍정적인 부분은 앞서 말한 백화점 비중 축소를 통해서 온라인 비중을 강화하는 효율성 작업이 실제 판관비 절약으로 이어지며 </a:t>
            </a:r>
            <a:r>
              <a:rPr lang="en-US" altLang="ko-KR" dirty="0"/>
              <a:t>2Q</a:t>
            </a:r>
            <a:r>
              <a:rPr lang="ko-KR" altLang="en-US" dirty="0"/>
              <a:t>에 </a:t>
            </a:r>
            <a:r>
              <a:rPr lang="ko-KR" altLang="en-US" dirty="0" err="1"/>
              <a:t>컨센을</a:t>
            </a:r>
            <a:r>
              <a:rPr lang="ko-KR" altLang="en-US" dirty="0"/>
              <a:t> 상회하는 실적을 보였다는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판관비를 </a:t>
            </a:r>
            <a:r>
              <a:rPr lang="ko-KR" altLang="en-US" dirty="0" err="1"/>
              <a:t>절약하는데에는</a:t>
            </a:r>
            <a:r>
              <a:rPr lang="ko-KR" altLang="en-US" dirty="0"/>
              <a:t> 한계가 있고</a:t>
            </a:r>
            <a:r>
              <a:rPr lang="en-US" altLang="ko-KR" dirty="0"/>
              <a:t>, </a:t>
            </a:r>
            <a:r>
              <a:rPr lang="ko-KR" altLang="en-US" dirty="0"/>
              <a:t>기업에 이런 태도가 브랜드가치를 훼손될 수 </a:t>
            </a:r>
            <a:r>
              <a:rPr lang="ko-KR" altLang="en-US" dirty="0" err="1"/>
              <a:t>있따는</a:t>
            </a:r>
            <a:r>
              <a:rPr lang="ko-KR" altLang="en-US" dirty="0"/>
              <a:t> 우려도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주류 유통업체인 </a:t>
            </a:r>
            <a:r>
              <a:rPr lang="en-US" altLang="ko-KR" dirty="0"/>
              <a:t>‘</a:t>
            </a:r>
            <a:r>
              <a:rPr lang="ko-KR" altLang="en-US" dirty="0" err="1"/>
              <a:t>인덜지＇를</a:t>
            </a:r>
            <a:r>
              <a:rPr lang="ko-KR" altLang="en-US" dirty="0"/>
              <a:t> 인수하며 사업다각화를 하려는 모습을 보였습니다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부정적인 부분은 </a:t>
            </a:r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1Q</a:t>
            </a:r>
            <a:r>
              <a:rPr lang="ko-KR" altLang="en-US" dirty="0"/>
              <a:t>에 촛불집회 영향으로 백화점 </a:t>
            </a:r>
            <a:r>
              <a:rPr lang="ko-KR" altLang="en-US" dirty="0" err="1"/>
              <a:t>집객이</a:t>
            </a:r>
            <a:r>
              <a:rPr lang="ko-KR" altLang="en-US" dirty="0"/>
              <a:t> 감소하였고</a:t>
            </a:r>
            <a:r>
              <a:rPr lang="en-US" altLang="ko-KR" dirty="0"/>
              <a:t>, </a:t>
            </a:r>
            <a:r>
              <a:rPr lang="ko-KR" altLang="en-US" dirty="0"/>
              <a:t>전반적인 의류분야와 </a:t>
            </a:r>
            <a:r>
              <a:rPr lang="ko-KR" altLang="en-US" dirty="0" err="1"/>
              <a:t>그중에서도</a:t>
            </a:r>
            <a:r>
              <a:rPr lang="ko-KR" altLang="en-US" dirty="0"/>
              <a:t> 특히 아웃도어 판매가 저조한 모습을 </a:t>
            </a:r>
            <a:r>
              <a:rPr lang="ko-KR" altLang="en-US" dirty="0" err="1"/>
              <a:t>보였따는</a:t>
            </a:r>
            <a:r>
              <a:rPr lang="ko-KR" altLang="en-US" dirty="0"/>
              <a:t>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-2Q </a:t>
            </a:r>
            <a:r>
              <a:rPr lang="ko-KR" altLang="en-US" dirty="0" err="1"/>
              <a:t>컨센을</a:t>
            </a:r>
            <a:r>
              <a:rPr lang="ko-KR" altLang="en-US" dirty="0"/>
              <a:t> 상회하는 양호한 실적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판관비가 전년 대비 </a:t>
            </a:r>
            <a:r>
              <a:rPr lang="en-US" altLang="ko-KR" dirty="0"/>
              <a:t>6% </a:t>
            </a:r>
            <a:r>
              <a:rPr lang="ko-KR" altLang="en-US" dirty="0"/>
              <a:t>감소</a:t>
            </a:r>
            <a:r>
              <a:rPr lang="en-US" altLang="ko-KR" dirty="0"/>
              <a:t>, </a:t>
            </a:r>
            <a:r>
              <a:rPr lang="ko-KR" altLang="en-US" dirty="0"/>
              <a:t>임차료 전년 대비 감소</a:t>
            </a:r>
            <a:r>
              <a:rPr lang="en-US" altLang="ko-KR" dirty="0"/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온라인 비중 강화를 통해 백화점 의존도를 낮추면서 수요확대와 판관비를 줄이려는 노력이 실제로 결과로 </a:t>
            </a:r>
            <a:r>
              <a:rPr lang="ko-KR" altLang="en-US" dirty="0" err="1"/>
              <a:t>보여짐을</a:t>
            </a:r>
            <a:r>
              <a:rPr lang="ko-KR" altLang="en-US" dirty="0"/>
              <a:t> 알 수 있다</a:t>
            </a:r>
            <a:r>
              <a:rPr lang="en-US" altLang="ko-KR" dirty="0"/>
              <a:t>. (</a:t>
            </a:r>
            <a:r>
              <a:rPr lang="ko-KR" altLang="en-US" dirty="0"/>
              <a:t>효율성 작업</a:t>
            </a:r>
            <a:r>
              <a:rPr lang="en-US" altLang="ko-KR" dirty="0"/>
              <a:t>) </a:t>
            </a:r>
            <a:r>
              <a:rPr lang="ko-KR" altLang="en-US" dirty="0"/>
              <a:t>하지만 낮추는데 한계가 있다</a:t>
            </a:r>
            <a:r>
              <a:rPr lang="en-US" altLang="ko-KR" dirty="0"/>
              <a:t>. =&gt; </a:t>
            </a:r>
            <a:r>
              <a:rPr lang="ko-KR" altLang="en-US" b="1" dirty="0"/>
              <a:t>브랜드가치 훼손 우려</a:t>
            </a:r>
            <a:endParaRPr lang="en-US" altLang="ko-KR" b="1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아웃도어 크게 부진</a:t>
            </a:r>
            <a:r>
              <a:rPr lang="en-US" altLang="ko-KR" dirty="0"/>
              <a:t>. </a:t>
            </a:r>
            <a:r>
              <a:rPr lang="ko-KR" altLang="en-US" dirty="0" err="1"/>
              <a:t>질바이스튜어트와</a:t>
            </a:r>
            <a:r>
              <a:rPr lang="ko-KR" altLang="en-US" dirty="0"/>
              <a:t> </a:t>
            </a:r>
            <a:r>
              <a:rPr lang="ko-KR" altLang="en-US" dirty="0" err="1"/>
              <a:t>일꼬르소</a:t>
            </a:r>
            <a:r>
              <a:rPr lang="ko-KR" altLang="en-US" dirty="0"/>
              <a:t> 매장 철수로 매출 규모 축소</a:t>
            </a:r>
            <a:r>
              <a:rPr lang="en-US" altLang="ko-KR" dirty="0"/>
              <a:t>. </a:t>
            </a:r>
            <a:r>
              <a:rPr lang="ko-KR" altLang="en-US" dirty="0"/>
              <a:t>자회사들의 적자폭 확대</a:t>
            </a:r>
            <a:r>
              <a:rPr lang="en-US" altLang="ko-KR" dirty="0"/>
              <a:t>(</a:t>
            </a:r>
            <a:r>
              <a:rPr lang="ko-KR" altLang="en-US" dirty="0"/>
              <a:t>베이징 </a:t>
            </a:r>
            <a:r>
              <a:rPr lang="ko-KR" altLang="en-US" dirty="0" err="1"/>
              <a:t>라퓨마</a:t>
            </a:r>
            <a:r>
              <a:rPr lang="ko-KR" altLang="en-US" dirty="0"/>
              <a:t> </a:t>
            </a:r>
            <a:r>
              <a:rPr lang="en-US" altLang="ko-KR" dirty="0"/>
              <a:t>-15</a:t>
            </a:r>
            <a:r>
              <a:rPr lang="ko-KR" altLang="en-US" dirty="0"/>
              <a:t>억</a:t>
            </a:r>
            <a:r>
              <a:rPr lang="en-US" altLang="ko-KR" dirty="0"/>
              <a:t>, </a:t>
            </a:r>
            <a:r>
              <a:rPr lang="ko-KR" altLang="en-US" dirty="0" err="1"/>
              <a:t>트라이시클</a:t>
            </a:r>
            <a:r>
              <a:rPr lang="ko-KR" altLang="en-US" dirty="0"/>
              <a:t> </a:t>
            </a:r>
            <a:r>
              <a:rPr lang="en-US" altLang="ko-KR" dirty="0"/>
              <a:t>-42</a:t>
            </a:r>
            <a:r>
              <a:rPr lang="ko-KR" altLang="en-US" dirty="0"/>
              <a:t>억</a:t>
            </a:r>
            <a:r>
              <a:rPr lang="en-US" altLang="ko-KR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 주류 유통업체인 </a:t>
            </a:r>
            <a:r>
              <a:rPr lang="ko-KR" altLang="en-US" dirty="0" err="1"/>
              <a:t>인덜지</a:t>
            </a:r>
            <a:r>
              <a:rPr lang="ko-KR" altLang="en-US" dirty="0"/>
              <a:t> 지분의 </a:t>
            </a:r>
            <a:r>
              <a:rPr lang="en-US" altLang="ko-KR" dirty="0"/>
              <a:t>50% </a:t>
            </a:r>
            <a:r>
              <a:rPr lang="ko-KR" altLang="en-US" dirty="0"/>
              <a:t>이상 인수결정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1Q </a:t>
            </a:r>
            <a:r>
              <a:rPr lang="ko-KR" altLang="en-US" dirty="0"/>
              <a:t>촛불 집회의 영향으로 백화점 </a:t>
            </a:r>
            <a:r>
              <a:rPr lang="ko-KR" altLang="en-US" dirty="0" err="1"/>
              <a:t>집객</a:t>
            </a:r>
            <a:r>
              <a:rPr lang="ko-KR" altLang="en-US" dirty="0"/>
              <a:t> 감소로 전반적인 의류소비 부진</a:t>
            </a:r>
            <a:r>
              <a:rPr lang="en-US" altLang="ko-KR" dirty="0"/>
              <a:t>. </a:t>
            </a:r>
            <a:r>
              <a:rPr lang="ko-KR" altLang="en-US" dirty="0"/>
              <a:t>따뜻한 겨울 날씨로 아웃도어 판매 저조</a:t>
            </a:r>
            <a:r>
              <a:rPr lang="en-US" altLang="ko-KR" dirty="0"/>
              <a:t>. </a:t>
            </a:r>
            <a:r>
              <a:rPr lang="ko-KR" altLang="en-US" dirty="0"/>
              <a:t>계속되는 자회사들 불확실성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47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</a:t>
            </a:r>
            <a:r>
              <a:rPr lang="ko-KR" altLang="en-US" dirty="0"/>
              <a:t>시기에는 </a:t>
            </a:r>
            <a:r>
              <a:rPr lang="en-US" altLang="ko-KR" dirty="0"/>
              <a:t>3</a:t>
            </a:r>
            <a:r>
              <a:rPr lang="ko-KR" altLang="en-US" dirty="0"/>
              <a:t>만원 초반대까지 주가가 상승하는 모습을 보이고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1Q </a:t>
            </a:r>
            <a:r>
              <a:rPr lang="ko-KR" altLang="en-US" dirty="0"/>
              <a:t>영업이익이 </a:t>
            </a:r>
            <a:r>
              <a:rPr lang="ko-KR" altLang="en-US" dirty="0" smtClean="0"/>
              <a:t>컨센서스보다 </a:t>
            </a:r>
            <a:r>
              <a:rPr lang="en-US" altLang="ko-KR" dirty="0"/>
              <a:t>41%</a:t>
            </a:r>
            <a:r>
              <a:rPr lang="ko-KR" altLang="en-US" dirty="0"/>
              <a:t>를 상회하였는데 이는 </a:t>
            </a:r>
            <a:r>
              <a:rPr lang="ko-KR" altLang="en-US" dirty="0" err="1"/>
              <a:t>앞서말한</a:t>
            </a:r>
            <a:r>
              <a:rPr lang="ko-KR" altLang="en-US" dirty="0"/>
              <a:t> 효율성 작업의 결과라고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자세히 설명하자면 매출의 약 </a:t>
            </a:r>
            <a:r>
              <a:rPr lang="en-US" altLang="ko-KR" dirty="0"/>
              <a:t>20%</a:t>
            </a:r>
            <a:r>
              <a:rPr lang="ko-KR" altLang="en-US" dirty="0"/>
              <a:t>가 온라인</a:t>
            </a:r>
            <a:r>
              <a:rPr lang="en-US" altLang="ko-KR" dirty="0"/>
              <a:t>, </a:t>
            </a:r>
            <a:r>
              <a:rPr lang="ko-KR" altLang="en-US" dirty="0"/>
              <a:t>모바일에서 창출될 만큼 성장하였고</a:t>
            </a:r>
            <a:r>
              <a:rPr lang="en-US" altLang="ko-KR" dirty="0"/>
              <a:t>, </a:t>
            </a:r>
            <a:r>
              <a:rPr lang="ko-KR" altLang="en-US" dirty="0"/>
              <a:t>이를 통해서 </a:t>
            </a:r>
            <a:r>
              <a:rPr lang="en-US" altLang="ko-KR" dirty="0"/>
              <a:t>ASP</a:t>
            </a:r>
            <a:r>
              <a:rPr lang="ko-KR" altLang="en-US" dirty="0"/>
              <a:t> 하락</a:t>
            </a:r>
            <a:r>
              <a:rPr lang="en-US" altLang="ko-KR" dirty="0"/>
              <a:t>, </a:t>
            </a:r>
            <a:r>
              <a:rPr lang="ko-KR" altLang="en-US" dirty="0"/>
              <a:t>고정비 부담 완화 등을 통해서 수익성이 제고 </a:t>
            </a:r>
            <a:r>
              <a:rPr lang="ko-KR" altLang="en-US" dirty="0" err="1"/>
              <a:t>되었씁니다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의류사업을 하지 않는 </a:t>
            </a:r>
            <a:r>
              <a:rPr lang="en-US" altLang="ko-KR" dirty="0"/>
              <a:t>LF</a:t>
            </a:r>
            <a:r>
              <a:rPr lang="ko-KR" altLang="en-US" dirty="0"/>
              <a:t>의 자회사들도 좋은 매출 성장세를 보이며 영업이익 성장에 </a:t>
            </a:r>
            <a:r>
              <a:rPr lang="ko-KR" altLang="en-US" dirty="0" err="1"/>
              <a:t>기여하였씁니다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ko-KR" altLang="en-US" dirty="0"/>
              <a:t>온라인 모바일 사업 확대로 </a:t>
            </a:r>
            <a:r>
              <a:rPr lang="en-US" altLang="ko-KR" dirty="0"/>
              <a:t>asp </a:t>
            </a:r>
            <a:r>
              <a:rPr lang="ko-KR" altLang="en-US" dirty="0"/>
              <a:t>하락과 고객 확대를 모색함과 동시에 유통 효율성 개선과 고정비 부담 완화로 수익성 제고</a:t>
            </a:r>
            <a:r>
              <a:rPr lang="en-US" altLang="ko-KR" dirty="0"/>
              <a:t>! </a:t>
            </a:r>
            <a:r>
              <a:rPr lang="ko-KR" altLang="en-US" dirty="0"/>
              <a:t>비효율 브랜드 정리</a:t>
            </a:r>
            <a:r>
              <a:rPr lang="en-US" altLang="ko-KR" dirty="0"/>
              <a:t>!</a:t>
            </a:r>
          </a:p>
          <a:p>
            <a:r>
              <a:rPr lang="en-US" altLang="ko-KR" dirty="0"/>
              <a:t>2016</a:t>
            </a:r>
            <a:r>
              <a:rPr lang="ko-KR" altLang="en-US" dirty="0"/>
              <a:t>년 매출의 </a:t>
            </a:r>
            <a:r>
              <a:rPr lang="en-US" altLang="ko-KR" dirty="0"/>
              <a:t>20% </a:t>
            </a:r>
            <a:r>
              <a:rPr lang="ko-KR" altLang="en-US" dirty="0"/>
              <a:t>온라인 </a:t>
            </a:r>
            <a:r>
              <a:rPr lang="en-US" altLang="ko-KR" dirty="0"/>
              <a:t>(</a:t>
            </a:r>
            <a:r>
              <a:rPr lang="ko-KR" altLang="en-US" dirty="0"/>
              <a:t>압도적인 수준</a:t>
            </a:r>
            <a:r>
              <a:rPr lang="en-US" altLang="ko-KR" dirty="0"/>
              <a:t>) </a:t>
            </a:r>
          </a:p>
          <a:p>
            <a:r>
              <a:rPr lang="ko-KR" altLang="en-US" dirty="0"/>
              <a:t>자회사 손실 폭이 축소</a:t>
            </a:r>
            <a:endParaRPr lang="en-US" altLang="ko-KR" dirty="0"/>
          </a:p>
          <a:p>
            <a:r>
              <a:rPr lang="ko-KR" altLang="en-US" dirty="0"/>
              <a:t>의류사업 이외에도 식음료</a:t>
            </a:r>
            <a:r>
              <a:rPr lang="en-US" altLang="ko-KR" dirty="0"/>
              <a:t>, </a:t>
            </a:r>
            <a:r>
              <a:rPr lang="ko-KR" altLang="en-US" dirty="0"/>
              <a:t>화장품 등의 신규사업 진출을 통한 매출 성장세 </a:t>
            </a:r>
            <a:endParaRPr lang="en-US" altLang="ko-KR" dirty="0"/>
          </a:p>
          <a:p>
            <a:r>
              <a:rPr lang="ko-KR" altLang="en-US" dirty="0"/>
              <a:t>신규 브랜드 </a:t>
            </a:r>
            <a:r>
              <a:rPr lang="en-US" altLang="ko-KR" dirty="0"/>
              <a:t>2</a:t>
            </a:r>
            <a:r>
              <a:rPr lang="ko-KR" altLang="en-US" dirty="0"/>
              <a:t>개 론칭</a:t>
            </a:r>
            <a:endParaRPr lang="en-US" altLang="ko-KR" dirty="0"/>
          </a:p>
          <a:p>
            <a:r>
              <a:rPr lang="en-US" altLang="ko-KR" dirty="0"/>
              <a:t>1Q </a:t>
            </a:r>
            <a:r>
              <a:rPr lang="ko-KR" altLang="en-US" dirty="0"/>
              <a:t>영업이익이 당사 추정치 대비 </a:t>
            </a:r>
            <a:r>
              <a:rPr lang="en-US" altLang="ko-KR" dirty="0"/>
              <a:t>41% </a:t>
            </a:r>
            <a:r>
              <a:rPr lang="ko-KR" altLang="en-US" dirty="0"/>
              <a:t>상회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02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</a:t>
            </a:r>
            <a:r>
              <a:rPr lang="ko-KR" altLang="en-US" dirty="0"/>
              <a:t>는 앞에 시기와 다르게 </a:t>
            </a:r>
            <a:r>
              <a:rPr lang="ko-KR" altLang="en-US" dirty="0" err="1"/>
              <a:t>캐쉬카우</a:t>
            </a:r>
            <a:r>
              <a:rPr lang="ko-KR" altLang="en-US" dirty="0"/>
              <a:t> 역할을 해오던 국내 의류부문의 매출액 성장률이 저조해지면서 기업의 성장가능성에 대한 의문이 드는 시기였다고 볼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3Q </a:t>
            </a:r>
            <a:r>
              <a:rPr lang="ko-KR" altLang="en-US" dirty="0"/>
              <a:t>영업이익은 증가하였지만 이는 </a:t>
            </a:r>
            <a:r>
              <a:rPr lang="en-US" altLang="ko-KR" dirty="0"/>
              <a:t>2,3Q</a:t>
            </a:r>
            <a:r>
              <a:rPr lang="ko-KR" altLang="en-US" dirty="0"/>
              <a:t>에 인수한 </a:t>
            </a:r>
            <a:r>
              <a:rPr lang="en-US" altLang="ko-KR" dirty="0"/>
              <a:t>LF</a:t>
            </a:r>
            <a:r>
              <a:rPr lang="ko-KR" altLang="en-US" dirty="0" err="1"/>
              <a:t>푸드의</a:t>
            </a:r>
            <a:r>
              <a:rPr lang="ko-KR" altLang="en-US" dirty="0"/>
              <a:t> 실적인 것으로 주 사업의 활약으로 인한 것이 아니었습니다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추가적으로 신규 브랜드를 </a:t>
            </a:r>
            <a:r>
              <a:rPr lang="ko-KR" altLang="en-US" dirty="0" err="1"/>
              <a:t>론칭하면서</a:t>
            </a:r>
            <a:r>
              <a:rPr lang="ko-KR" altLang="en-US" dirty="0"/>
              <a:t> 수익 효율화가 둔화되는 모습을 보였습니다</a:t>
            </a:r>
            <a:r>
              <a:rPr lang="en-US" altLang="ko-KR" dirty="0"/>
              <a:t>(</a:t>
            </a:r>
            <a:r>
              <a:rPr lang="ko-KR" altLang="en-US" dirty="0"/>
              <a:t>신규 브랜드는 초반에 실적이 그리 좋지않고</a:t>
            </a:r>
            <a:r>
              <a:rPr lang="en-US" altLang="ko-KR" dirty="0"/>
              <a:t>, </a:t>
            </a:r>
            <a:r>
              <a:rPr lang="ko-KR" altLang="en-US" dirty="0"/>
              <a:t>홍보와 같은 투자가 필요하기 </a:t>
            </a:r>
            <a:r>
              <a:rPr lang="ko-KR" altLang="en-US" dirty="0" err="1"/>
              <a:t>떄문이라고</a:t>
            </a:r>
            <a:r>
              <a:rPr lang="ko-KR" altLang="en-US" dirty="0"/>
              <a:t> 봄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3Q </a:t>
            </a:r>
            <a:r>
              <a:rPr lang="ko-KR" altLang="en-US" dirty="0"/>
              <a:t>연결 영업이익은 증가 이는 </a:t>
            </a:r>
            <a:r>
              <a:rPr lang="en-US" altLang="ko-KR" dirty="0"/>
              <a:t>2,3Q </a:t>
            </a:r>
            <a:r>
              <a:rPr lang="ko-KR" altLang="en-US" dirty="0"/>
              <a:t>인수된 식자재 유통 업체인 </a:t>
            </a:r>
            <a:r>
              <a:rPr lang="en-US" altLang="ko-KR" dirty="0"/>
              <a:t>LF</a:t>
            </a:r>
            <a:r>
              <a:rPr lang="ko-KR" altLang="en-US" dirty="0" err="1"/>
              <a:t>푸드</a:t>
            </a:r>
            <a:r>
              <a:rPr lang="ko-KR" altLang="en-US" dirty="0"/>
              <a:t> 실적 반영 때문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캐쉬카우</a:t>
            </a:r>
            <a:r>
              <a:rPr lang="ko-KR" altLang="en-US" dirty="0"/>
              <a:t> 역할을 해오던 국내 부문의 매출액 성장률이 저조</a:t>
            </a:r>
            <a:endParaRPr lang="en-US" altLang="ko-KR" dirty="0"/>
          </a:p>
          <a:p>
            <a:r>
              <a:rPr lang="en-US" altLang="ko-KR" dirty="0"/>
              <a:t>9</a:t>
            </a:r>
            <a:r>
              <a:rPr lang="ko-KR" altLang="en-US" dirty="0"/>
              <a:t>월 부동산 투자로 현금 유출 </a:t>
            </a:r>
            <a:endParaRPr lang="en-US" altLang="ko-KR" dirty="0"/>
          </a:p>
          <a:p>
            <a:r>
              <a:rPr lang="ko-KR" altLang="en-US" dirty="0"/>
              <a:t>신규 브랜드 론칭으로 수익 효율화 둔화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08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</a:t>
            </a:r>
            <a:r>
              <a:rPr lang="ko-KR" altLang="en-US" dirty="0"/>
              <a:t>시기는 한마디로 최고였다</a:t>
            </a:r>
            <a:r>
              <a:rPr lang="en-US" altLang="ko-KR" dirty="0"/>
              <a:t>.</a:t>
            </a:r>
            <a:r>
              <a:rPr lang="ko-KR" altLang="en-US" dirty="0"/>
              <a:t>라고 표현할 수 있을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추운 겨울과 함께 </a:t>
            </a:r>
            <a:r>
              <a:rPr lang="ko-KR" altLang="en-US" dirty="0" err="1"/>
              <a:t>롱패딩</a:t>
            </a:r>
            <a:r>
              <a:rPr lang="ko-KR" altLang="en-US" dirty="0"/>
              <a:t> 신드롬이 불었고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18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평창올림픽 특수를 통해서 소비가 회복되며 남성복 매출까지 </a:t>
            </a:r>
            <a:r>
              <a:rPr lang="en-US" altLang="ko-KR" dirty="0"/>
              <a:t>6</a:t>
            </a:r>
            <a:r>
              <a:rPr lang="ko-KR" altLang="en-US" dirty="0" err="1"/>
              <a:t>년만에</a:t>
            </a:r>
            <a:r>
              <a:rPr lang="ko-KR" altLang="en-US" dirty="0"/>
              <a:t> </a:t>
            </a:r>
            <a:r>
              <a:rPr lang="ko-KR" altLang="en-US" dirty="0" err="1"/>
              <a:t>증가하였씁니다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더불어 자회사인 </a:t>
            </a:r>
            <a:r>
              <a:rPr lang="en-US" altLang="ko-KR" dirty="0"/>
              <a:t>LF</a:t>
            </a:r>
            <a:r>
              <a:rPr lang="ko-KR" altLang="en-US" dirty="0" err="1"/>
              <a:t>푸드의</a:t>
            </a:r>
            <a:r>
              <a:rPr lang="ko-KR" altLang="en-US" dirty="0"/>
              <a:t> 실적도 좋은 모습을 보이며 전체적으로 좋았다고 볼 수 있겠습니다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11</a:t>
            </a:r>
            <a:r>
              <a:rPr lang="ko-KR" altLang="en-US" dirty="0"/>
              <a:t>월 들어서 </a:t>
            </a:r>
            <a:r>
              <a:rPr lang="ko-KR" altLang="en-US" dirty="0" err="1"/>
              <a:t>롱패딩</a:t>
            </a:r>
            <a:r>
              <a:rPr lang="ko-KR" altLang="en-US" dirty="0"/>
              <a:t> 신드롬 </a:t>
            </a:r>
            <a:r>
              <a:rPr lang="en-US" altLang="ko-KR" dirty="0"/>
              <a:t>&amp; </a:t>
            </a:r>
            <a:r>
              <a:rPr lang="ko-KR" altLang="en-US" dirty="0"/>
              <a:t>겨울 성수기 효과  </a:t>
            </a:r>
            <a:r>
              <a:rPr lang="en-US" altLang="ko-KR" dirty="0"/>
              <a:t>&amp; </a:t>
            </a:r>
            <a:r>
              <a:rPr lang="ko-KR" altLang="en-US" dirty="0"/>
              <a:t>평창올림픽</a:t>
            </a:r>
            <a:r>
              <a:rPr lang="en-US" altLang="ko-KR" dirty="0"/>
              <a:t> </a:t>
            </a:r>
            <a:r>
              <a:rPr lang="ko-KR" altLang="en-US" dirty="0"/>
              <a:t>특수 </a:t>
            </a:r>
            <a:endParaRPr lang="en-US" altLang="ko-KR" dirty="0"/>
          </a:p>
          <a:p>
            <a:r>
              <a:rPr lang="ko-KR" altLang="en-US" dirty="0"/>
              <a:t>자회사 실적 호조</a:t>
            </a:r>
            <a:r>
              <a:rPr lang="en-US" altLang="ko-KR" dirty="0"/>
              <a:t>(LF</a:t>
            </a:r>
            <a:r>
              <a:rPr lang="ko-KR" altLang="en-US" dirty="0" err="1"/>
              <a:t>푸드의</a:t>
            </a:r>
            <a:r>
              <a:rPr lang="ko-KR" altLang="en-US" dirty="0"/>
              <a:t> 식자재 유통업체인 </a:t>
            </a:r>
            <a:r>
              <a:rPr lang="ko-KR" altLang="en-US" dirty="0" err="1"/>
              <a:t>모노링크와</a:t>
            </a:r>
            <a:r>
              <a:rPr lang="ko-KR" altLang="en-US" dirty="0"/>
              <a:t> 유가공품 수입 유통업체인 </a:t>
            </a:r>
            <a:r>
              <a:rPr lang="ko-KR" altLang="en-US" dirty="0" err="1"/>
              <a:t>구르메</a:t>
            </a:r>
            <a:r>
              <a:rPr lang="ko-KR" altLang="en-US" dirty="0"/>
              <a:t> </a:t>
            </a:r>
            <a:r>
              <a:rPr lang="en-US" altLang="ko-KR" dirty="0"/>
              <a:t>F&amp;B </a:t>
            </a:r>
            <a:r>
              <a:rPr lang="ko-KR" altLang="en-US" dirty="0"/>
              <a:t>매출이 전체 매출 </a:t>
            </a:r>
            <a:r>
              <a:rPr lang="en-US" altLang="ko-KR" dirty="0"/>
              <a:t>5%</a:t>
            </a:r>
            <a:r>
              <a:rPr lang="ko-KR" altLang="en-US" dirty="0"/>
              <a:t>기여</a:t>
            </a:r>
            <a:r>
              <a:rPr lang="en-US" altLang="ko-KR" dirty="0"/>
              <a:t> / </a:t>
            </a:r>
            <a:r>
              <a:rPr lang="ko-KR" altLang="en-US" dirty="0" err="1"/>
              <a:t>트라이시클의</a:t>
            </a:r>
            <a:r>
              <a:rPr lang="ko-KR" altLang="en-US" dirty="0"/>
              <a:t> </a:t>
            </a:r>
            <a:r>
              <a:rPr lang="ko-KR" altLang="en-US" dirty="0" err="1"/>
              <a:t>흑자전환등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소비 회복으로 경기에 가장 민감한 남성복 매출이 </a:t>
            </a:r>
            <a:r>
              <a:rPr lang="en-US" altLang="ko-KR" dirty="0"/>
              <a:t>6</a:t>
            </a:r>
            <a:r>
              <a:rPr lang="ko-KR" altLang="en-US" dirty="0" err="1"/>
              <a:t>년만에</a:t>
            </a:r>
            <a:r>
              <a:rPr lang="ko-KR" altLang="en-US" dirty="0"/>
              <a:t> 증가</a:t>
            </a:r>
            <a:r>
              <a:rPr lang="en-US" altLang="ko-KR" dirty="0"/>
              <a:t>(</a:t>
            </a:r>
            <a:r>
              <a:rPr lang="ko-KR" altLang="en-US" dirty="0"/>
              <a:t>시장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95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이건 완전 간단히 그냥 저 말만 해주고 넘어갑시다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0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 </a:t>
            </a:r>
            <a:r>
              <a:rPr lang="ko-KR" altLang="en-US" dirty="0"/>
              <a:t>시기에는 잡화</a:t>
            </a:r>
            <a:r>
              <a:rPr lang="en-US" altLang="ko-KR" dirty="0"/>
              <a:t>/</a:t>
            </a:r>
            <a:r>
              <a:rPr lang="ko-KR" altLang="en-US" dirty="0"/>
              <a:t>스포츠 등으로 꾸준한 사업 확장하는 모습을 볼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원래 </a:t>
            </a:r>
            <a:r>
              <a:rPr lang="en-US" altLang="ko-KR" dirty="0"/>
              <a:t>2Q</a:t>
            </a:r>
            <a:r>
              <a:rPr lang="ko-KR" altLang="en-US" dirty="0"/>
              <a:t>는 통상 패션업체들의 비수기인데 </a:t>
            </a:r>
            <a:r>
              <a:rPr lang="en-US" altLang="ko-KR" dirty="0"/>
              <a:t>LF</a:t>
            </a:r>
            <a:r>
              <a:rPr lang="ko-KR" altLang="en-US" dirty="0"/>
              <a:t>는 잡화</a:t>
            </a:r>
            <a:r>
              <a:rPr lang="en-US" altLang="ko-KR" dirty="0"/>
              <a:t>, </a:t>
            </a:r>
            <a:r>
              <a:rPr lang="ko-KR" altLang="en-US" dirty="0"/>
              <a:t>스포츠 비중이 높아 매출에 큰 변동은 없었습니다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간단히 넘어갑시다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ko-KR" altLang="en-US" dirty="0"/>
              <a:t>잡화</a:t>
            </a:r>
            <a:r>
              <a:rPr lang="en-US" altLang="ko-KR" dirty="0"/>
              <a:t>/</a:t>
            </a:r>
            <a:r>
              <a:rPr lang="ko-KR" altLang="en-US" dirty="0"/>
              <a:t>스포츠 등으로 꾸준한 사업 확장</a:t>
            </a:r>
            <a:endParaRPr lang="en-US" altLang="ko-KR" dirty="0"/>
          </a:p>
          <a:p>
            <a:r>
              <a:rPr lang="en-US" altLang="ko-KR" dirty="0"/>
              <a:t>-&gt; 2</a:t>
            </a:r>
            <a:r>
              <a:rPr lang="ko-KR" altLang="en-US" dirty="0"/>
              <a:t>분기는 통상 패션업체들의 비수기이지만 </a:t>
            </a:r>
            <a:r>
              <a:rPr lang="en-US" altLang="ko-KR" dirty="0"/>
              <a:t>LF</a:t>
            </a:r>
            <a:r>
              <a:rPr lang="ko-KR" altLang="en-US" dirty="0"/>
              <a:t>는 잡화</a:t>
            </a:r>
            <a:r>
              <a:rPr lang="en-US" altLang="ko-KR" dirty="0"/>
              <a:t>, </a:t>
            </a:r>
            <a:r>
              <a:rPr lang="ko-KR" altLang="en-US" dirty="0"/>
              <a:t>스포츠 비중이 높아서 성수기를 유지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09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472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일에 </a:t>
            </a:r>
            <a:r>
              <a:rPr lang="en-US" altLang="ko-KR" dirty="0"/>
              <a:t>‘</a:t>
            </a:r>
            <a:r>
              <a:rPr lang="ko-KR" altLang="en-US" dirty="0" err="1"/>
              <a:t>코람코자산신탁</a:t>
            </a:r>
            <a:r>
              <a:rPr lang="ko-KR" altLang="en-US" dirty="0"/>
              <a:t>’ 이라는 부동산 금융업을 영위하는 기업에 대해서 인수 관련 조회공시가 떴고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실제로 지분 약 </a:t>
            </a:r>
            <a:r>
              <a:rPr lang="en-US" altLang="ko-KR" dirty="0"/>
              <a:t>50%</a:t>
            </a:r>
            <a:r>
              <a:rPr lang="ko-KR" altLang="en-US" dirty="0"/>
              <a:t>로 </a:t>
            </a:r>
            <a:r>
              <a:rPr lang="ko-KR" altLang="en-US" dirty="0" err="1"/>
              <a:t>코람코자산신탁을</a:t>
            </a:r>
            <a:r>
              <a:rPr lang="ko-KR" altLang="en-US" dirty="0"/>
              <a:t> 인수하였습니다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사업다각화를 하려는 기업의 태도를 볼 수 있었는데 주주 입장에서는 </a:t>
            </a:r>
            <a:r>
              <a:rPr lang="en-US" altLang="ko-KR" dirty="0"/>
              <a:t>1600</a:t>
            </a:r>
            <a:r>
              <a:rPr lang="ko-KR" altLang="en-US" dirty="0"/>
              <a:t>억을 주고 주 사업과 연관이 없어 시너지 효과를 얻기 힘든 기업을 샀다 라는 부정적인 의견도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</a:t>
            </a:r>
            <a:r>
              <a:rPr lang="en-US" altLang="ko-KR" dirty="0"/>
              <a:t>LF</a:t>
            </a:r>
            <a:r>
              <a:rPr lang="ko-KR" altLang="en-US" dirty="0"/>
              <a:t>는 </a:t>
            </a:r>
            <a:r>
              <a:rPr lang="en-US" altLang="ko-KR" dirty="0"/>
              <a:t>2</a:t>
            </a:r>
            <a:r>
              <a:rPr lang="ko-KR" altLang="en-US" dirty="0"/>
              <a:t>천억원 이상의 </a:t>
            </a:r>
            <a:r>
              <a:rPr lang="ko-KR" altLang="en-US" dirty="0" err="1"/>
              <a:t>현금성</a:t>
            </a:r>
            <a:r>
              <a:rPr lang="ko-KR" altLang="en-US" dirty="0"/>
              <a:t> 자산을 보유하고 있는 기업으로 자금조달에 문제가 없기 때문에 이번 인수를 통해 앞으로 기업에 </a:t>
            </a:r>
            <a:r>
              <a:rPr lang="en-US" altLang="ko-KR" dirty="0"/>
              <a:t>2019</a:t>
            </a:r>
            <a:r>
              <a:rPr lang="ko-KR" altLang="en-US" dirty="0"/>
              <a:t>년 매출액과 영업이익이 증가할 것이라는 긍정적인 의견도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근데 인수이슈만으로 이렇게까지 주가가 하락했다고는 보기 어려울 것 같다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코스피 지수 흐름을 찾아보았는데 </a:t>
            </a:r>
            <a:r>
              <a:rPr lang="en-US" altLang="ko-KR" dirty="0"/>
              <a:t>LF</a:t>
            </a:r>
            <a:r>
              <a:rPr lang="ko-KR" altLang="en-US" dirty="0"/>
              <a:t>의 주가와 유사한 흐름을 갖고있는 것을 확인할 수 있었습니다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주가흐름이 코스피 지수와 유사하다는 것을 볼 수 </a:t>
            </a:r>
            <a:r>
              <a:rPr lang="ko-KR" altLang="en-US" dirty="0" err="1"/>
              <a:t>있따는</a:t>
            </a:r>
            <a:r>
              <a:rPr lang="ko-KR" altLang="en-US" dirty="0"/>
              <a:t> 거를 언급해주고 뒤에 슬라이드 보여주기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-8</a:t>
            </a:r>
            <a:r>
              <a:rPr lang="ko-KR" altLang="en-US" dirty="0"/>
              <a:t>월</a:t>
            </a:r>
            <a:r>
              <a:rPr lang="en-US" altLang="ko-KR" dirty="0"/>
              <a:t>23</a:t>
            </a:r>
            <a:r>
              <a:rPr lang="ko-KR" altLang="en-US" dirty="0"/>
              <a:t>일 </a:t>
            </a:r>
            <a:r>
              <a:rPr lang="ko-KR" altLang="en-US" dirty="0" err="1"/>
              <a:t>코람코자산신탁</a:t>
            </a:r>
            <a:r>
              <a:rPr lang="ko-KR" altLang="en-US" dirty="0"/>
              <a:t> 지분 </a:t>
            </a:r>
            <a:r>
              <a:rPr lang="en-US" altLang="ko-KR" dirty="0"/>
              <a:t>46% </a:t>
            </a:r>
            <a:r>
              <a:rPr lang="ko-KR" altLang="en-US" dirty="0"/>
              <a:t>인수 관련 조회 공시</a:t>
            </a:r>
            <a:r>
              <a:rPr lang="en-US" altLang="ko-KR" dirty="0"/>
              <a:t>(</a:t>
            </a:r>
            <a:r>
              <a:rPr lang="ko-KR" altLang="en-US" dirty="0"/>
              <a:t>인수가액 </a:t>
            </a:r>
            <a:r>
              <a:rPr lang="en-US" altLang="ko-KR" dirty="0"/>
              <a:t>1600</a:t>
            </a:r>
            <a:r>
              <a:rPr lang="ko-KR" altLang="en-US" dirty="0"/>
              <a:t>억원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-11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지분 약 </a:t>
            </a:r>
            <a:r>
              <a:rPr lang="en-US" altLang="ko-KR" dirty="0"/>
              <a:t>50% </a:t>
            </a:r>
            <a:r>
              <a:rPr lang="ko-KR" altLang="en-US" dirty="0"/>
              <a:t>인수</a:t>
            </a:r>
            <a:r>
              <a:rPr lang="en-US" altLang="ko-KR" dirty="0"/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부동산 금융업 분야 선도 기업인 ㈜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코람코자산신탁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인수를 통한 사업다각화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dirty="0"/>
          </a:p>
          <a:p>
            <a:r>
              <a:rPr lang="en-US" altLang="ko-KR" dirty="0"/>
              <a:t>-&gt;</a:t>
            </a:r>
            <a:r>
              <a:rPr lang="ko-KR" altLang="en-US" dirty="0"/>
              <a:t>인수로 </a:t>
            </a:r>
            <a:r>
              <a:rPr lang="en-US" altLang="ko-KR" dirty="0"/>
              <a:t>2019</a:t>
            </a:r>
            <a:r>
              <a:rPr lang="ko-KR" altLang="en-US" dirty="0"/>
              <a:t>년 매출액과 영업이익이 각각 </a:t>
            </a:r>
            <a:r>
              <a:rPr lang="en-US" altLang="ko-KR" dirty="0"/>
              <a:t>12%, 40% </a:t>
            </a:r>
            <a:r>
              <a:rPr lang="ko-KR" altLang="en-US" dirty="0"/>
              <a:t>증가할 것으로 추정된다</a:t>
            </a:r>
            <a:r>
              <a:rPr lang="en-US" altLang="ko-KR" dirty="0"/>
              <a:t>(2017</a:t>
            </a:r>
            <a:r>
              <a:rPr lang="ko-KR" altLang="en-US" dirty="0"/>
              <a:t>년 </a:t>
            </a:r>
            <a:r>
              <a:rPr lang="ko-KR" altLang="en-US" dirty="0" err="1"/>
              <a:t>코람코자산신탁</a:t>
            </a:r>
            <a:r>
              <a:rPr lang="ko-KR" altLang="en-US" dirty="0"/>
              <a:t> 영업수익 </a:t>
            </a:r>
            <a:r>
              <a:rPr lang="en-US" altLang="ko-KR" dirty="0"/>
              <a:t>1,241</a:t>
            </a:r>
            <a:r>
              <a:rPr lang="ko-KR" altLang="en-US" dirty="0"/>
              <a:t>억원</a:t>
            </a:r>
            <a:r>
              <a:rPr lang="en-US" altLang="ko-KR" dirty="0"/>
              <a:t>, </a:t>
            </a:r>
            <a:r>
              <a:rPr lang="ko-KR" altLang="en-US" dirty="0"/>
              <a:t>영업이익 </a:t>
            </a:r>
            <a:r>
              <a:rPr lang="en-US" altLang="ko-KR" dirty="0"/>
              <a:t>661</a:t>
            </a:r>
            <a:r>
              <a:rPr lang="ko-KR" altLang="en-US" dirty="0"/>
              <a:t>억원</a:t>
            </a:r>
            <a:r>
              <a:rPr lang="en-US" altLang="ko-KR" dirty="0"/>
              <a:t>). </a:t>
            </a:r>
          </a:p>
          <a:p>
            <a:endParaRPr lang="en-US" altLang="ko-KR" dirty="0"/>
          </a:p>
          <a:p>
            <a:r>
              <a:rPr lang="en-US" altLang="ko-KR" dirty="0" err="1"/>
              <a:t>Lf</a:t>
            </a:r>
            <a:r>
              <a:rPr lang="ko-KR" altLang="en-US" dirty="0"/>
              <a:t>는 </a:t>
            </a:r>
            <a:r>
              <a:rPr lang="en-US" altLang="ko-KR" dirty="0"/>
              <a:t>2000</a:t>
            </a:r>
            <a:r>
              <a:rPr lang="ko-KR" altLang="en-US" dirty="0"/>
              <a:t>억원 이상의 </a:t>
            </a:r>
            <a:r>
              <a:rPr lang="ko-KR" altLang="en-US" dirty="0" err="1"/>
              <a:t>현금성</a:t>
            </a:r>
            <a:r>
              <a:rPr lang="ko-KR" altLang="en-US" dirty="0"/>
              <a:t> 자산을 보유하고 있음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-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173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그쵸</a:t>
            </a:r>
            <a:r>
              <a:rPr lang="ko-KR" altLang="en-US" dirty="0"/>
              <a:t> 비슷하죠</a:t>
            </a:r>
            <a:r>
              <a:rPr lang="en-US" altLang="ko-KR" dirty="0"/>
              <a:t>~?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220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18 4Q</a:t>
            </a:r>
            <a:r>
              <a:rPr lang="ko-KR" altLang="en-US" dirty="0"/>
              <a:t>는 </a:t>
            </a:r>
            <a:r>
              <a:rPr lang="en-US" altLang="ko-KR" dirty="0"/>
              <a:t>17 4Q </a:t>
            </a:r>
            <a:r>
              <a:rPr lang="ko-KR" altLang="en-US" dirty="0"/>
              <a:t>추위와 평창올림픽으로 양호했던 실적이 기저부담으로 작용하면서 기대에 못 미친 것으로 파악된다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앞으로의 전망은</a:t>
            </a:r>
            <a:r>
              <a:rPr lang="en-US" altLang="ko-KR" dirty="0"/>
              <a:t>..?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ko-KR" altLang="en-US" dirty="0"/>
              <a:t>이건 개인적인 생각 말해줘도 될 듯한데 같이 생각해봅시다</a:t>
            </a:r>
            <a:r>
              <a:rPr lang="en-US" altLang="ko-KR" dirty="0"/>
              <a:t>.)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445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한세실업에 대한 약 </a:t>
            </a:r>
            <a:r>
              <a:rPr lang="en-US" altLang="ko-KR" dirty="0"/>
              <a:t>3</a:t>
            </a:r>
            <a:r>
              <a:rPr lang="ko-KR" altLang="en-US" dirty="0"/>
              <a:t>년치 주가 분석을 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시기에는 한세실업의 </a:t>
            </a:r>
            <a:r>
              <a:rPr lang="en-US" altLang="ko-KR" dirty="0"/>
              <a:t>GAP</a:t>
            </a:r>
            <a:r>
              <a:rPr lang="ko-KR" altLang="en-US" dirty="0"/>
              <a:t>과 같은 주요 글로벌 브랜드 기업들의 매출이 감소하였습니다</a:t>
            </a:r>
            <a:r>
              <a:rPr lang="en-US" altLang="ko-KR" dirty="0"/>
              <a:t>. </a:t>
            </a:r>
            <a:r>
              <a:rPr lang="ko-KR" altLang="en-US" dirty="0"/>
              <a:t>그런데 주가는 상승하는 모습을 볼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왜 인지 </a:t>
            </a:r>
            <a:r>
              <a:rPr lang="ko-KR" altLang="en-US" dirty="0"/>
              <a:t>의문을 가질 수 있습니다</a:t>
            </a:r>
            <a:r>
              <a:rPr lang="en-US" altLang="ko-KR" dirty="0"/>
              <a:t>. </a:t>
            </a:r>
            <a:r>
              <a:rPr lang="ko-KR" altLang="en-US" dirty="0" smtClean="0"/>
              <a:t>예를 들어 설명하면 </a:t>
            </a:r>
            <a:r>
              <a:rPr lang="en-US" altLang="ko-KR" dirty="0"/>
              <a:t>GAP</a:t>
            </a:r>
            <a:r>
              <a:rPr lang="ko-KR" altLang="en-US" dirty="0"/>
              <a:t>의 매출이 부진하면서 </a:t>
            </a:r>
            <a:r>
              <a:rPr lang="en-US" altLang="ko-KR" dirty="0"/>
              <a:t>GAP</a:t>
            </a:r>
            <a:r>
              <a:rPr lang="ko-KR" altLang="en-US" dirty="0"/>
              <a:t>이 본인이 거래하는 </a:t>
            </a:r>
            <a:r>
              <a:rPr lang="en-US" altLang="ko-KR" dirty="0"/>
              <a:t>OEM </a:t>
            </a:r>
            <a:r>
              <a:rPr lang="ko-KR" altLang="en-US" dirty="0"/>
              <a:t>기업들 중에서 경쟁력 있는 </a:t>
            </a:r>
            <a:r>
              <a:rPr lang="en-US" altLang="ko-KR" dirty="0"/>
              <a:t>top-tier</a:t>
            </a:r>
            <a:r>
              <a:rPr lang="ko-KR" altLang="en-US" dirty="0"/>
              <a:t>들을 위주로 거래를 늘린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한세실업의 </a:t>
            </a:r>
            <a:r>
              <a:rPr lang="en-US" altLang="ko-KR" dirty="0"/>
              <a:t>OEM </a:t>
            </a:r>
            <a:r>
              <a:rPr lang="ko-KR" altLang="en-US" dirty="0"/>
              <a:t>기업 내 상대 시장점유율이 상승하였다고 보여지고</a:t>
            </a:r>
            <a:r>
              <a:rPr lang="en-US" altLang="ko-KR" dirty="0"/>
              <a:t>, </a:t>
            </a:r>
            <a:r>
              <a:rPr lang="ko-KR" altLang="en-US" dirty="0"/>
              <a:t>한세실업 입장에서는 </a:t>
            </a:r>
            <a:r>
              <a:rPr lang="en-US" altLang="ko-KR" dirty="0"/>
              <a:t>GAP</a:t>
            </a:r>
            <a:r>
              <a:rPr lang="ko-KR" altLang="en-US" dirty="0"/>
              <a:t>꽈 같은 </a:t>
            </a:r>
            <a:r>
              <a:rPr lang="ko-KR" altLang="en-US" dirty="0" smtClean="0"/>
              <a:t>고 마진 </a:t>
            </a:r>
            <a:r>
              <a:rPr lang="ko-KR" altLang="en-US" dirty="0"/>
              <a:t>브랜드 바이어의 비중이 늘어난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환율 상승으로 인해 달러수출 </a:t>
            </a:r>
            <a:r>
              <a:rPr lang="en-US" altLang="ko-KR" dirty="0"/>
              <a:t>100%</a:t>
            </a:r>
            <a:r>
              <a:rPr lang="ko-KR" altLang="en-US" dirty="0"/>
              <a:t>인 </a:t>
            </a:r>
            <a:r>
              <a:rPr lang="ko-KR" altLang="en-US" dirty="0" err="1"/>
              <a:t>한세가</a:t>
            </a:r>
            <a:r>
              <a:rPr lang="ko-KR" altLang="en-US" dirty="0"/>
              <a:t> 수혜를 받았고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추가적으로 </a:t>
            </a:r>
            <a:r>
              <a:rPr lang="ko-KR" altLang="en-US" dirty="0" err="1"/>
              <a:t>한세는</a:t>
            </a:r>
            <a:r>
              <a:rPr lang="ko-KR" altLang="en-US" dirty="0"/>
              <a:t> 베트남에 많은 생산을 하는데 </a:t>
            </a:r>
            <a:r>
              <a:rPr lang="en-US" altLang="ko-KR" dirty="0"/>
              <a:t>TPP</a:t>
            </a:r>
            <a:r>
              <a:rPr lang="ko-KR" altLang="en-US" dirty="0"/>
              <a:t>에 베트남이 가입하게 되면서 미국으로 수출하는데 무관세 혜택을 받을 수 있게 </a:t>
            </a:r>
            <a:r>
              <a:rPr lang="ko-KR" altLang="en-US" dirty="0" err="1"/>
              <a:t>되었씁니다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글로벌 브랜드 기업들의 매출 감소 여파로 경쟁력 있는 </a:t>
            </a:r>
            <a:r>
              <a:rPr lang="en-US" altLang="ko-KR" dirty="0"/>
              <a:t>OEM vendor </a:t>
            </a:r>
            <a:r>
              <a:rPr lang="ko-KR" altLang="en-US" dirty="0"/>
              <a:t>위주의 시장 재 편</a:t>
            </a:r>
            <a:r>
              <a:rPr lang="en-US" altLang="ko-KR" dirty="0"/>
              <a:t>, </a:t>
            </a:r>
            <a:r>
              <a:rPr lang="ko-KR" altLang="en-US" dirty="0" err="1"/>
              <a:t>한세와</a:t>
            </a:r>
            <a:r>
              <a:rPr lang="ko-KR" altLang="en-US" dirty="0"/>
              <a:t> 같은 </a:t>
            </a:r>
            <a:r>
              <a:rPr lang="en-US" altLang="ko-KR" dirty="0"/>
              <a:t>top-tier</a:t>
            </a:r>
            <a:r>
              <a:rPr lang="ko-KR" altLang="en-US" dirty="0"/>
              <a:t>들의 상대 시장 점유율은 상승했던 것으로 판단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달러수출 </a:t>
            </a:r>
            <a:r>
              <a:rPr lang="en-US" altLang="ko-KR" dirty="0"/>
              <a:t>100% </a:t>
            </a:r>
            <a:r>
              <a:rPr lang="ko-KR" altLang="en-US" dirty="0"/>
              <a:t>기업으로 환율상승으로 수혜</a:t>
            </a:r>
            <a:r>
              <a:rPr lang="en-US" altLang="ko-KR" dirty="0"/>
              <a:t>(</a:t>
            </a:r>
            <a:r>
              <a:rPr lang="ko-KR" altLang="en-US" dirty="0"/>
              <a:t>전년대비 </a:t>
            </a:r>
            <a:r>
              <a:rPr lang="ko-KR" altLang="en-US" dirty="0" err="1"/>
              <a:t>환율상승으</a:t>
            </a:r>
            <a:r>
              <a:rPr lang="ko-KR" altLang="en-US" dirty="0"/>
              <a:t> 로 인한 </a:t>
            </a:r>
            <a:r>
              <a:rPr lang="ko-KR" altLang="en-US" dirty="0" err="1"/>
              <a:t>원화환산</a:t>
            </a:r>
            <a:r>
              <a:rPr lang="ko-KR" altLang="en-US" dirty="0"/>
              <a:t> 매출증가효과만 분기당 </a:t>
            </a:r>
            <a:r>
              <a:rPr lang="en-US" altLang="ko-KR" dirty="0"/>
              <a:t>5%~10%)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고마진</a:t>
            </a:r>
            <a:r>
              <a:rPr lang="ko-KR" altLang="en-US" dirty="0"/>
              <a:t> 브랜드 바이어 비중 확대</a:t>
            </a:r>
            <a:r>
              <a:rPr lang="en-US" altLang="ko-KR" dirty="0"/>
              <a:t>(</a:t>
            </a:r>
            <a:r>
              <a:rPr lang="ko-KR" altLang="en-US" dirty="0"/>
              <a:t>매출의 </a:t>
            </a:r>
            <a:r>
              <a:rPr lang="en-US" altLang="ko-KR" dirty="0"/>
              <a:t>65%), </a:t>
            </a:r>
            <a:r>
              <a:rPr lang="ko-KR" altLang="en-US" dirty="0"/>
              <a:t>베트남 공장 가동률 증가</a:t>
            </a:r>
            <a:r>
              <a:rPr lang="en-US" altLang="ko-KR" dirty="0"/>
              <a:t>(</a:t>
            </a:r>
            <a:r>
              <a:rPr lang="ko-KR" altLang="en-US" dirty="0"/>
              <a:t>베트남 </a:t>
            </a:r>
            <a:r>
              <a:rPr lang="ko-KR" altLang="en-US" dirty="0" err="1"/>
              <a:t>선진출</a:t>
            </a:r>
            <a:r>
              <a:rPr lang="en-US" altLang="ko-KR" dirty="0"/>
              <a:t>)</a:t>
            </a:r>
            <a:r>
              <a:rPr lang="ko-KR" altLang="en-US" dirty="0"/>
              <a:t>로 인한 실적 개선 지속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-TPP(</a:t>
            </a:r>
            <a:r>
              <a:rPr lang="ko-KR" altLang="en-US" b="1" dirty="0"/>
              <a:t>환태평양 조약</a:t>
            </a:r>
            <a:r>
              <a:rPr lang="en-US" altLang="ko-KR" b="1" dirty="0"/>
              <a:t>) </a:t>
            </a:r>
            <a:r>
              <a:rPr lang="ko-KR" altLang="en-US" b="1" dirty="0"/>
              <a:t>수혜 등 </a:t>
            </a:r>
            <a:r>
              <a:rPr lang="en-US" altLang="ko-KR" b="1" dirty="0"/>
              <a:t>Vietnam</a:t>
            </a:r>
            <a:r>
              <a:rPr lang="ko-KR" altLang="en-US" b="1" dirty="0"/>
              <a:t>의 대외 관계 개선으로 바이어 역 시 </a:t>
            </a:r>
            <a:r>
              <a:rPr lang="en-US" altLang="ko-KR" b="1" dirty="0"/>
              <a:t>Vietnam </a:t>
            </a:r>
            <a:r>
              <a:rPr lang="ko-KR" altLang="en-US" b="1" dirty="0"/>
              <a:t>생산업체에 대한 수요 증가 </a:t>
            </a:r>
            <a:r>
              <a:rPr lang="en-US" altLang="ko-KR" b="1" dirty="0"/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시장인 미국에 수출되는 베트남산 의류제품에는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17∼32%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수입관세가 부과되고 있으나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TPP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타결되면 무관세 혜택이 적용돼 가격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쟁쟁력이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획기적으로 재고됨</a:t>
            </a:r>
            <a:r>
              <a:rPr lang="en-US" altLang="ko-KR" b="1" dirty="0"/>
              <a:t>)</a:t>
            </a:r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735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</a:t>
            </a:r>
            <a:r>
              <a:rPr lang="ko-KR" altLang="en-US" dirty="0"/>
              <a:t>시기에는 </a:t>
            </a:r>
            <a:r>
              <a:rPr lang="ko-KR" altLang="en-US" dirty="0" err="1"/>
              <a:t>앞서말한</a:t>
            </a:r>
            <a:r>
              <a:rPr lang="ko-KR" altLang="en-US" dirty="0"/>
              <a:t> 이점들이 그대로 반영되어 </a:t>
            </a:r>
            <a:r>
              <a:rPr lang="en-US" altLang="ko-KR" dirty="0"/>
              <a:t>3Q</a:t>
            </a:r>
            <a:r>
              <a:rPr lang="ko-KR" altLang="en-US" dirty="0"/>
              <a:t>에 호실적을 거뒀고</a:t>
            </a:r>
            <a:r>
              <a:rPr lang="en-US" altLang="ko-KR" dirty="0"/>
              <a:t>, </a:t>
            </a:r>
            <a:r>
              <a:rPr lang="ko-KR" altLang="en-US" dirty="0"/>
              <a:t>무관세 혜택을 누릴 수 있는 베트남 생산 오더가 확대되었습니다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아이티에 생산기지를 확대한 것이 생산이 안정화되면서 </a:t>
            </a:r>
            <a:r>
              <a:rPr lang="en-US" altLang="ko-KR" dirty="0"/>
              <a:t>CAPA</a:t>
            </a:r>
            <a:r>
              <a:rPr lang="ko-KR" altLang="en-US" dirty="0"/>
              <a:t>도 안정적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한중 </a:t>
            </a:r>
            <a:r>
              <a:rPr lang="en-US" altLang="ko-KR" dirty="0"/>
              <a:t>FTA </a:t>
            </a:r>
            <a:r>
              <a:rPr lang="ko-KR" altLang="en-US" dirty="0"/>
              <a:t>체결에 따른 </a:t>
            </a:r>
            <a:r>
              <a:rPr lang="ko-KR" altLang="en-US" dirty="0" err="1"/>
              <a:t>의류주</a:t>
            </a:r>
            <a:r>
              <a:rPr lang="ko-KR" altLang="en-US" dirty="0"/>
              <a:t> 강세</a:t>
            </a:r>
            <a:endParaRPr lang="en-US" altLang="ko-KR" dirty="0"/>
          </a:p>
          <a:p>
            <a:r>
              <a:rPr lang="en-US" altLang="ko-KR" dirty="0"/>
              <a:t>-3Q </a:t>
            </a:r>
            <a:r>
              <a:rPr lang="ko-KR" altLang="en-US" dirty="0"/>
              <a:t>실적은 원</a:t>
            </a:r>
            <a:r>
              <a:rPr lang="en-US" altLang="ko-KR" dirty="0"/>
              <a:t>/</a:t>
            </a:r>
            <a:r>
              <a:rPr lang="ko-KR" altLang="en-US" dirty="0"/>
              <a:t>달러 환율 강세</a:t>
            </a:r>
            <a:r>
              <a:rPr lang="en-US" altLang="ko-KR" dirty="0"/>
              <a:t>, </a:t>
            </a:r>
            <a:r>
              <a:rPr lang="ko-KR" altLang="en-US" dirty="0"/>
              <a:t>오더 증가</a:t>
            </a:r>
            <a:r>
              <a:rPr lang="en-US" altLang="ko-KR" dirty="0"/>
              <a:t>, </a:t>
            </a:r>
            <a:r>
              <a:rPr lang="ko-KR" altLang="en-US" dirty="0"/>
              <a:t>베트남산 오더 선호 확대</a:t>
            </a:r>
            <a:r>
              <a:rPr lang="en-US" altLang="ko-KR" dirty="0"/>
              <a:t>, CAPA </a:t>
            </a:r>
            <a:r>
              <a:rPr lang="ko-KR" altLang="en-US" dirty="0"/>
              <a:t>안정 등으로 </a:t>
            </a:r>
            <a:r>
              <a:rPr lang="ko-KR" altLang="en-US" dirty="0" err="1"/>
              <a:t>호실적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컨센상회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베트남 선진출로 </a:t>
            </a:r>
            <a:r>
              <a:rPr lang="en-US" altLang="ko-KR" dirty="0"/>
              <a:t>good </a:t>
            </a:r>
            <a:r>
              <a:rPr lang="ko-KR" altLang="en-US" dirty="0"/>
              <a:t>베트남 발전의 최대 수혜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우븐</a:t>
            </a:r>
            <a:r>
              <a:rPr lang="ko-KR" altLang="en-US" dirty="0"/>
              <a:t> 비중 확대로 수익성 제고</a:t>
            </a:r>
            <a:r>
              <a:rPr lang="en-US" altLang="ko-KR" dirty="0"/>
              <a:t>(23</a:t>
            </a:r>
            <a:r>
              <a:rPr lang="ko-KR" altLang="en-US" dirty="0"/>
              <a:t>년 까지 확대 전망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아이티 진출</a:t>
            </a:r>
            <a:r>
              <a:rPr lang="en-US" altLang="ko-KR" dirty="0"/>
              <a:t>, </a:t>
            </a:r>
            <a:r>
              <a:rPr lang="ko-KR" altLang="en-US" dirty="0"/>
              <a:t>중남미 생산기지로 </a:t>
            </a:r>
            <a:r>
              <a:rPr lang="en-US" altLang="ko-KR" dirty="0"/>
              <a:t>16</a:t>
            </a:r>
            <a:r>
              <a:rPr lang="ko-KR" altLang="en-US" dirty="0"/>
              <a:t>년도 이후 생산에 기여</a:t>
            </a:r>
            <a:r>
              <a:rPr lang="en-US" altLang="ko-KR" dirty="0"/>
              <a:t>, </a:t>
            </a:r>
            <a:r>
              <a:rPr lang="ko-KR" altLang="en-US" dirty="0"/>
              <a:t>대미 수출 무관세 및 배달에 이점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dirty="0" err="1"/>
              <a:t>tpp</a:t>
            </a:r>
            <a:r>
              <a:rPr lang="en-US" altLang="ko-KR" dirty="0"/>
              <a:t> </a:t>
            </a:r>
            <a:r>
              <a:rPr lang="ko-KR" altLang="en-US" dirty="0"/>
              <a:t>불발 가능성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424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시기에는 미국경제가 발목을 잡은 시기입니다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미국 소비 부진과 함께 환율이 하락하며 </a:t>
            </a:r>
            <a:r>
              <a:rPr lang="en-US" altLang="ko-KR" dirty="0"/>
              <a:t>1~4Q</a:t>
            </a:r>
            <a:r>
              <a:rPr lang="ko-KR" altLang="en-US" dirty="0"/>
              <a:t>까지 </a:t>
            </a:r>
            <a:r>
              <a:rPr lang="ko-KR" altLang="en-US" dirty="0" err="1"/>
              <a:t>컨센을</a:t>
            </a:r>
            <a:r>
              <a:rPr lang="ko-KR" altLang="en-US" dirty="0"/>
              <a:t> 하회하며 실적이 </a:t>
            </a:r>
            <a:r>
              <a:rPr lang="ko-KR" altLang="en-US" dirty="0" err="1"/>
              <a:t>부진했씁니다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</a:t>
            </a:r>
            <a:r>
              <a:rPr lang="ko-KR" altLang="en-US" dirty="0"/>
              <a:t>월에는 </a:t>
            </a:r>
            <a:r>
              <a:rPr lang="en-US" altLang="ko-KR" dirty="0"/>
              <a:t>GAP</a:t>
            </a:r>
            <a:r>
              <a:rPr lang="ko-KR" altLang="en-US" dirty="0"/>
              <a:t>의 주가가 </a:t>
            </a:r>
            <a:r>
              <a:rPr lang="ko-KR" altLang="en-US" dirty="0" err="1"/>
              <a:t>반토막이</a:t>
            </a:r>
            <a:r>
              <a:rPr lang="ko-KR" altLang="en-US" dirty="0"/>
              <a:t> 나는 등 글로벌 패션 브랜드 들도 주가가 폭락했습니다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이에 따라서 </a:t>
            </a:r>
            <a:r>
              <a:rPr lang="ko-KR" altLang="en-US" dirty="0" err="1"/>
              <a:t>한세는</a:t>
            </a:r>
            <a:r>
              <a:rPr lang="ko-KR" altLang="en-US" dirty="0"/>
              <a:t> 상대적으로 마진이 낮은 신규수주도 받으며 수익성이 더 안 좋아지는 모습을 보였습니다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en-US" altLang="ko-KR" dirty="0"/>
              <a:t>7/22</a:t>
            </a:r>
            <a:r>
              <a:rPr lang="ko-KR" altLang="en-US" dirty="0"/>
              <a:t>에 </a:t>
            </a:r>
            <a:r>
              <a:rPr lang="ko-KR" altLang="en-US" dirty="0" err="1"/>
              <a:t>엠케이트렌드라는</a:t>
            </a:r>
            <a:r>
              <a:rPr lang="ko-KR" altLang="en-US" dirty="0"/>
              <a:t> 패션 브랜드업체를 인수하며 사업확장의지를 보였습니다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미국 소비 부진과 원화 강세로 인해 실적 떨어짐</a:t>
            </a:r>
            <a:endParaRPr lang="en-US" altLang="ko-KR" dirty="0"/>
          </a:p>
          <a:p>
            <a:r>
              <a:rPr lang="en-US" altLang="ko-KR" dirty="0"/>
              <a:t>-1</a:t>
            </a:r>
            <a:r>
              <a:rPr lang="ko-KR" altLang="en-US" dirty="0"/>
              <a:t>분기 인도네시아 법인 통합 과정에서 발생한 일회성 비용</a:t>
            </a:r>
            <a:r>
              <a:rPr lang="en-US" altLang="ko-KR" dirty="0"/>
              <a:t>, </a:t>
            </a:r>
            <a:r>
              <a:rPr lang="ko-KR" altLang="en-US" dirty="0"/>
              <a:t>베트남 염색공장의 설비확장에 따른 고정비 상승</a:t>
            </a:r>
            <a:r>
              <a:rPr lang="en-US" altLang="ko-KR" dirty="0"/>
              <a:t>, </a:t>
            </a:r>
            <a:r>
              <a:rPr lang="ko-KR" altLang="en-US" dirty="0"/>
              <a:t>상대적으로 마진 낮은 신규수주로 실적이 </a:t>
            </a:r>
            <a:r>
              <a:rPr lang="ko-KR" altLang="en-US" dirty="0" err="1"/>
              <a:t>컨센을</a:t>
            </a:r>
            <a:r>
              <a:rPr lang="ko-KR" altLang="en-US" dirty="0"/>
              <a:t> 크게 하회</a:t>
            </a:r>
            <a:endParaRPr lang="en-US" altLang="ko-KR" dirty="0"/>
          </a:p>
          <a:p>
            <a:r>
              <a:rPr lang="en-US" altLang="ko-KR" dirty="0"/>
              <a:t>-5</a:t>
            </a:r>
            <a:r>
              <a:rPr lang="ko-KR" altLang="en-US" dirty="0"/>
              <a:t>월 </a:t>
            </a:r>
            <a:r>
              <a:rPr lang="en-US" altLang="ko-KR" dirty="0"/>
              <a:t>GAP, Fast Retailing</a:t>
            </a:r>
            <a:r>
              <a:rPr lang="ko-KR" altLang="en-US" dirty="0"/>
              <a:t>의 주가가 </a:t>
            </a:r>
            <a:r>
              <a:rPr lang="ko-KR" altLang="en-US" dirty="0" err="1"/>
              <a:t>반토막</a:t>
            </a:r>
            <a:r>
              <a:rPr lang="ko-KR" altLang="en-US" dirty="0"/>
              <a:t> 나는 등 글로벌 </a:t>
            </a:r>
            <a:r>
              <a:rPr lang="en-US" altLang="ko-KR" dirty="0"/>
              <a:t>Fast Fashion </a:t>
            </a:r>
            <a:r>
              <a:rPr lang="ko-KR" altLang="en-US" dirty="0"/>
              <a:t>브랜드들의 주가 하락이 두드러지는 중</a:t>
            </a:r>
            <a:r>
              <a:rPr lang="en-US" altLang="ko-KR" dirty="0"/>
              <a:t>. Fast Fashion</a:t>
            </a:r>
            <a:r>
              <a:rPr lang="ko-KR" altLang="en-US" dirty="0"/>
              <a:t>에 대한 소비자의 피 로도 증가와 브랜드간 경쟁심화로 실적하락 및 밸류에이션 프리미엄 소멸</a:t>
            </a:r>
            <a:endParaRPr lang="en-US" altLang="ko-KR" dirty="0"/>
          </a:p>
          <a:p>
            <a:r>
              <a:rPr lang="en-US" altLang="ko-KR" dirty="0"/>
              <a:t>-7/22 </a:t>
            </a:r>
            <a:r>
              <a:rPr lang="ko-KR" altLang="en-US" dirty="0" err="1"/>
              <a:t>엠케이트렌드</a:t>
            </a:r>
            <a:r>
              <a:rPr lang="ko-KR" altLang="en-US" dirty="0"/>
              <a:t> 인수 공시</a:t>
            </a:r>
            <a:r>
              <a:rPr lang="en-US" altLang="ko-KR" dirty="0"/>
              <a:t>(</a:t>
            </a:r>
            <a:r>
              <a:rPr lang="ko-KR" altLang="en-US" dirty="0"/>
              <a:t>대주주로부터 지분 </a:t>
            </a:r>
            <a:r>
              <a:rPr lang="en-US" altLang="ko-KR" dirty="0"/>
              <a:t>40%</a:t>
            </a:r>
            <a:r>
              <a:rPr lang="ko-KR" altLang="en-US" dirty="0"/>
              <a:t>를 </a:t>
            </a:r>
            <a:r>
              <a:rPr lang="en-US" altLang="ko-KR" dirty="0"/>
              <a:t>1190</a:t>
            </a:r>
            <a:r>
              <a:rPr lang="ko-KR" altLang="en-US" dirty="0"/>
              <a:t>억원에 매입하기로 결정</a:t>
            </a:r>
            <a:r>
              <a:rPr lang="en-US" altLang="ko-KR" dirty="0"/>
              <a:t>, </a:t>
            </a:r>
            <a:r>
              <a:rPr lang="ko-KR" altLang="en-US" dirty="0"/>
              <a:t>가격에 대한 논란</a:t>
            </a:r>
            <a:r>
              <a:rPr lang="en-US" altLang="ko-KR" dirty="0"/>
              <a:t>, </a:t>
            </a:r>
            <a:r>
              <a:rPr lang="ko-KR" altLang="en-US" dirty="0"/>
              <a:t>기존 영위하던 사업과 다르게 브랜드 사업으로 사업확장의지가 보임</a:t>
            </a:r>
            <a:r>
              <a:rPr lang="en-US" altLang="ko-KR" dirty="0"/>
              <a:t>.) : </a:t>
            </a:r>
            <a:r>
              <a:rPr lang="ko-KR" altLang="en-US" dirty="0"/>
              <a:t>브랜드업 </a:t>
            </a:r>
            <a:r>
              <a:rPr lang="ko-KR" altLang="en-US" dirty="0" err="1"/>
              <a:t>재진출</a:t>
            </a:r>
            <a:endParaRPr lang="en-US" altLang="ko-K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altLang="ko-KR" dirty="0"/>
              <a:t>OEM</a:t>
            </a:r>
            <a:r>
              <a:rPr lang="ko-KR" altLang="en-US" dirty="0"/>
              <a:t>이 아닌 브랜드 사업 영위하는 기업 인수로 주가 </a:t>
            </a:r>
            <a:r>
              <a:rPr lang="ko-KR" altLang="en-US" dirty="0" err="1"/>
              <a:t>급락와</a:t>
            </a:r>
            <a:r>
              <a:rPr lang="ko-KR" altLang="en-US" dirty="0"/>
              <a:t> 함께 </a:t>
            </a:r>
            <a:r>
              <a:rPr lang="en-US" altLang="ko-KR" dirty="0"/>
              <a:t>3</a:t>
            </a:r>
            <a:r>
              <a:rPr lang="ko-KR" altLang="en-US" dirty="0"/>
              <a:t>분기에 실적 부진</a:t>
            </a:r>
            <a:endParaRPr lang="en-US" altLang="ko-KR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dirty="0"/>
              <a:t>-3</a:t>
            </a:r>
            <a:r>
              <a:rPr lang="ko-KR" altLang="en-US" dirty="0"/>
              <a:t>분기 부진 피크</a:t>
            </a:r>
            <a:r>
              <a:rPr lang="en-US" altLang="ko-KR" dirty="0"/>
              <a:t>(</a:t>
            </a:r>
            <a:r>
              <a:rPr lang="ko-KR" altLang="en-US" dirty="0"/>
              <a:t>달러 오더 부진으로 오더 경쟁이 심화되어 판가 하락</a:t>
            </a:r>
            <a:r>
              <a:rPr lang="en-US" altLang="ko-KR" dirty="0"/>
              <a:t>,</a:t>
            </a:r>
            <a:r>
              <a:rPr lang="ko-KR" altLang="en-US" dirty="0"/>
              <a:t>원화 강세</a:t>
            </a:r>
            <a:r>
              <a:rPr lang="en-US" altLang="ko-KR" dirty="0"/>
              <a:t>, </a:t>
            </a:r>
            <a:r>
              <a:rPr lang="ko-KR" altLang="en-US" dirty="0"/>
              <a:t>면화 가격 상승 등</a:t>
            </a:r>
            <a:r>
              <a:rPr lang="en-US" altLang="ko-KR" dirty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dirty="0"/>
              <a:t>-4</a:t>
            </a:r>
            <a:r>
              <a:rPr lang="ko-KR" altLang="en-US" dirty="0"/>
              <a:t>분기 </a:t>
            </a:r>
            <a:r>
              <a:rPr lang="ko-KR" altLang="en-US" dirty="0" err="1"/>
              <a:t>컨센</a:t>
            </a:r>
            <a:r>
              <a:rPr lang="ko-KR" altLang="en-US" dirty="0"/>
              <a:t> 하회</a:t>
            </a:r>
            <a:r>
              <a:rPr lang="en-US" altLang="ko-KR" dirty="0"/>
              <a:t>(</a:t>
            </a:r>
            <a:r>
              <a:rPr lang="ko-KR" altLang="en-US" dirty="0"/>
              <a:t>바이어들의 연말재고 부담 회피에서 비롯된 선적지연 영향</a:t>
            </a:r>
            <a:r>
              <a:rPr lang="en-US" altLang="ko-KR" dirty="0"/>
              <a:t>, </a:t>
            </a:r>
            <a:r>
              <a:rPr lang="ko-KR" altLang="en-US" dirty="0"/>
              <a:t>매출 부진에 따라 고정비 부담 가중</a:t>
            </a:r>
            <a:r>
              <a:rPr lang="en-US" altLang="ko-KR" dirty="0"/>
              <a:t>, </a:t>
            </a:r>
            <a:r>
              <a:rPr lang="ko-KR" altLang="en-US" dirty="0"/>
              <a:t>수주 경쟁 심화에 따른 </a:t>
            </a:r>
            <a:r>
              <a:rPr lang="en-US" altLang="ko-KR" dirty="0"/>
              <a:t>ASP </a:t>
            </a:r>
            <a:r>
              <a:rPr lang="ko-KR" altLang="en-US" dirty="0"/>
              <a:t>하락</a:t>
            </a:r>
            <a:r>
              <a:rPr lang="en-US" altLang="ko-KR" dirty="0"/>
              <a:t>, </a:t>
            </a:r>
            <a:r>
              <a:rPr lang="ko-KR" altLang="en-US" dirty="0"/>
              <a:t>자회사 </a:t>
            </a:r>
            <a:r>
              <a:rPr lang="en-US" altLang="ko-KR" dirty="0"/>
              <a:t>C&amp;T VINA(</a:t>
            </a:r>
            <a:r>
              <a:rPr lang="ko-KR" altLang="en-US" dirty="0"/>
              <a:t>염색공장</a:t>
            </a:r>
            <a:r>
              <a:rPr lang="en-US" altLang="ko-KR" dirty="0"/>
              <a:t>)</a:t>
            </a:r>
            <a:r>
              <a:rPr lang="ko-KR" altLang="en-US" dirty="0"/>
              <a:t>의 낮은 가동률</a:t>
            </a:r>
            <a:r>
              <a:rPr lang="en-US" altLang="ko-KR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altLang="ko-KR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dirty="0"/>
              <a:t>http://hkconsensus.hankyung.com/apps.analysis/analysis.downpdf?report_idx=387756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8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17</a:t>
            </a:r>
            <a:r>
              <a:rPr lang="ko-KR" altLang="en-US" dirty="0"/>
              <a:t>년 </a:t>
            </a:r>
            <a:r>
              <a:rPr lang="en-US" altLang="ko-KR" dirty="0"/>
              <a:t>1/5</a:t>
            </a:r>
            <a:r>
              <a:rPr lang="ko-KR" altLang="en-US" dirty="0"/>
              <a:t>에 주요 바이어인 </a:t>
            </a:r>
            <a:r>
              <a:rPr lang="en-US" altLang="ko-KR" dirty="0"/>
              <a:t>GAP</a:t>
            </a:r>
            <a:r>
              <a:rPr lang="ko-KR" altLang="en-US" dirty="0"/>
              <a:t>의 주가가 상승하는 모습을 보여줬지만</a:t>
            </a:r>
            <a:endParaRPr lang="en-US" altLang="ko-KR" dirty="0"/>
          </a:p>
          <a:p>
            <a:r>
              <a:rPr lang="en-US" altLang="ko-KR" dirty="0"/>
              <a:t>1/23</a:t>
            </a:r>
            <a:r>
              <a:rPr lang="ko-KR" altLang="en-US" dirty="0"/>
              <a:t>에 미국이 </a:t>
            </a:r>
            <a:r>
              <a:rPr lang="en-US" altLang="ko-KR" dirty="0"/>
              <a:t>TPP</a:t>
            </a:r>
            <a:r>
              <a:rPr lang="ko-KR" altLang="en-US" dirty="0"/>
              <a:t>를 탈퇴하며 기존에 받던 수혜를 앞으로 누리지 못할 수 있다는 우려가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en-US" altLang="ko-KR" dirty="0"/>
              <a:t>1Q</a:t>
            </a:r>
            <a:r>
              <a:rPr lang="ko-KR" altLang="en-US" dirty="0"/>
              <a:t>에 </a:t>
            </a:r>
            <a:r>
              <a:rPr lang="en-US" altLang="ko-KR" dirty="0"/>
              <a:t>OEM </a:t>
            </a:r>
            <a:r>
              <a:rPr lang="ko-KR" altLang="en-US" dirty="0"/>
              <a:t>부문이 역성장을 하였습니다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15-16</a:t>
            </a:r>
            <a:r>
              <a:rPr lang="ko-KR" altLang="en-US" dirty="0"/>
              <a:t>년 약 </a:t>
            </a:r>
            <a:r>
              <a:rPr lang="en-US" altLang="ko-KR" dirty="0"/>
              <a:t>2</a:t>
            </a:r>
            <a:r>
              <a:rPr lang="ko-KR" altLang="en-US" dirty="0"/>
              <a:t>년 동안 바이어들의 대대적인 재고조정이 있었는데 이제는 바이어들의 재고보충이 필요해지는 시기로 판단되었습니다</a:t>
            </a:r>
            <a:r>
              <a:rPr lang="en-US" altLang="ko-KR" dirty="0"/>
              <a:t>. (</a:t>
            </a:r>
            <a:r>
              <a:rPr lang="ko-KR" altLang="en-US" dirty="0"/>
              <a:t>바이어들의 재고 수준을 꾸준한 파악을 통해서 앞으로 오더의 추세를 파악하는 것이 중요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1/5 </a:t>
            </a:r>
            <a:r>
              <a:rPr lang="ko-KR" altLang="en-US" dirty="0"/>
              <a:t>주요 바이어인 </a:t>
            </a:r>
            <a:r>
              <a:rPr lang="en-US" altLang="ko-KR" dirty="0"/>
              <a:t>GAP</a:t>
            </a:r>
            <a:r>
              <a:rPr lang="ko-KR" altLang="en-US" dirty="0"/>
              <a:t>의 주가가 시간 외 거래에서 </a:t>
            </a:r>
            <a:r>
              <a:rPr lang="en-US" altLang="ko-KR" dirty="0"/>
              <a:t>10% </a:t>
            </a:r>
            <a:r>
              <a:rPr lang="ko-KR" altLang="en-US" dirty="0"/>
              <a:t>이상 상승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1/23 </a:t>
            </a:r>
            <a:r>
              <a:rPr lang="ko-KR" altLang="en-US" dirty="0"/>
              <a:t>미국 </a:t>
            </a:r>
            <a:r>
              <a:rPr lang="en-US" altLang="ko-KR" dirty="0"/>
              <a:t>TPP </a:t>
            </a:r>
            <a:r>
              <a:rPr lang="ko-KR" altLang="en-US" dirty="0"/>
              <a:t>탈퇴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분기 </a:t>
            </a:r>
            <a:r>
              <a:rPr lang="en-US" altLang="ko-KR" dirty="0"/>
              <a:t>OEM</a:t>
            </a:r>
            <a:r>
              <a:rPr lang="ko-KR" altLang="en-US" dirty="0"/>
              <a:t>부문 달러 매출 전년동기 대비 </a:t>
            </a:r>
            <a:r>
              <a:rPr lang="en-US" altLang="ko-KR" dirty="0"/>
              <a:t>4% </a:t>
            </a:r>
            <a:r>
              <a:rPr lang="ko-KR" altLang="en-US" dirty="0" err="1"/>
              <a:t>역성장</a:t>
            </a:r>
            <a:r>
              <a:rPr lang="ko-KR" altLang="en-US" dirty="0"/>
              <a:t> </a:t>
            </a:r>
            <a:r>
              <a:rPr lang="en-US" altLang="ko-KR" dirty="0"/>
              <a:t>-&gt; </a:t>
            </a:r>
            <a:r>
              <a:rPr lang="ko-KR" altLang="en-US" dirty="0"/>
              <a:t>바이어 재고 조정 지속에 따른 영향이다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(15-16</a:t>
            </a:r>
            <a:r>
              <a:rPr lang="ko-KR" altLang="en-US" dirty="0"/>
              <a:t>년 동안 바이어들의 대대적인 재고조정이 있었음 이제는 </a:t>
            </a:r>
            <a:r>
              <a:rPr lang="en-US" altLang="ko-KR" dirty="0"/>
              <a:t>re-stocking(</a:t>
            </a:r>
            <a:r>
              <a:rPr lang="ko-KR" altLang="en-US" dirty="0"/>
              <a:t>재고보충</a:t>
            </a:r>
            <a:r>
              <a:rPr lang="en-US" altLang="ko-KR" dirty="0"/>
              <a:t>)</a:t>
            </a:r>
            <a:r>
              <a:rPr lang="ko-KR" altLang="en-US" dirty="0"/>
              <a:t>이 필요해지는 시기</a:t>
            </a:r>
            <a:r>
              <a:rPr lang="en-US" altLang="ko-KR" dirty="0"/>
              <a:t>- </a:t>
            </a:r>
            <a:r>
              <a:rPr lang="ko-KR" altLang="en-US" dirty="0"/>
              <a:t>바이어들의 재고 수준을 파악할 필요가 있음</a:t>
            </a:r>
            <a:r>
              <a:rPr lang="en-US" altLang="ko-KR" dirty="0"/>
              <a:t>-4</a:t>
            </a:r>
            <a:r>
              <a:rPr lang="ko-KR" altLang="en-US" dirty="0"/>
              <a:t>월 기준 </a:t>
            </a:r>
            <a:r>
              <a:rPr lang="en-US" altLang="ko-KR" dirty="0"/>
              <a:t>7</a:t>
            </a:r>
            <a:r>
              <a:rPr lang="ko-KR" altLang="en-US" dirty="0"/>
              <a:t>개월 연속 재고율 감소</a:t>
            </a:r>
            <a:r>
              <a:rPr lang="en-US" altLang="ko-KR" dirty="0"/>
              <a:t>, </a:t>
            </a:r>
            <a:r>
              <a:rPr lang="ko-KR" altLang="en-US" dirty="0"/>
              <a:t>바이어들의 선적지연요구 감소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1</a:t>
            </a:r>
            <a:r>
              <a:rPr lang="ko-KR" altLang="en-US" dirty="0" err="1"/>
              <a:t>분기전년동기</a:t>
            </a:r>
            <a:r>
              <a:rPr lang="ko-KR" altLang="en-US" dirty="0"/>
              <a:t> 대비 </a:t>
            </a:r>
            <a:r>
              <a:rPr lang="ko-KR" altLang="en-US" dirty="0" err="1"/>
              <a:t>원달러</a:t>
            </a:r>
            <a:r>
              <a:rPr lang="ko-KR" altLang="en-US" dirty="0"/>
              <a:t> 환율도 하락해서 환율 효과 </a:t>
            </a:r>
            <a:r>
              <a:rPr lang="ko-KR" altLang="en-US" dirty="0" err="1"/>
              <a:t>노노</a:t>
            </a:r>
            <a:r>
              <a:rPr lang="en-US" altLang="ko-KR" dirty="0"/>
              <a:t>..</a:t>
            </a:r>
          </a:p>
          <a:p>
            <a:r>
              <a:rPr lang="en-US" altLang="ko-KR" dirty="0"/>
              <a:t>But </a:t>
            </a:r>
            <a:r>
              <a:rPr lang="ko-KR" altLang="en-US" dirty="0"/>
              <a:t>자회사 </a:t>
            </a:r>
            <a:r>
              <a:rPr lang="ko-KR" altLang="en-US" dirty="0" err="1"/>
              <a:t>엠케이트렌드의</a:t>
            </a:r>
            <a:r>
              <a:rPr lang="ko-KR" altLang="en-US" dirty="0"/>
              <a:t> 성장으로 </a:t>
            </a:r>
            <a:r>
              <a:rPr lang="en-US" altLang="ko-KR" dirty="0"/>
              <a:t>OEM </a:t>
            </a:r>
            <a:r>
              <a:rPr lang="ko-KR" altLang="en-US" dirty="0"/>
              <a:t>부진을 조금이나마 커버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1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</a:t>
            </a:r>
            <a:r>
              <a:rPr lang="ko-KR" altLang="en-US" dirty="0"/>
              <a:t>시기에는 전방 수요가 서서히 회복되면서 주가가 회복되었습니다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자회사인 </a:t>
            </a:r>
            <a:r>
              <a:rPr lang="ko-KR" altLang="en-US" dirty="0" err="1"/>
              <a:t>한세엠케이가</a:t>
            </a:r>
            <a:r>
              <a:rPr lang="ko-KR" altLang="en-US" dirty="0"/>
              <a:t> 중국과 국내 등에 </a:t>
            </a:r>
            <a:r>
              <a:rPr lang="en-US" altLang="ko-KR" dirty="0"/>
              <a:t>NBA</a:t>
            </a:r>
            <a:r>
              <a:rPr lang="ko-KR" altLang="en-US" dirty="0"/>
              <a:t>를 </a:t>
            </a:r>
            <a:r>
              <a:rPr lang="ko-KR" altLang="en-US" dirty="0" err="1"/>
              <a:t>출점하며</a:t>
            </a:r>
            <a:r>
              <a:rPr lang="ko-KR" altLang="en-US" dirty="0"/>
              <a:t> 긍정적인 모습을 보였습니다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미국 의류기업들의 재고가 지속적으로 하향했고</a:t>
            </a:r>
            <a:r>
              <a:rPr lang="en-US" altLang="ko-KR" dirty="0"/>
              <a:t>, </a:t>
            </a:r>
            <a:r>
              <a:rPr lang="ko-KR" altLang="en-US" dirty="0"/>
              <a:t>환율도 하락하는 모습이었습니다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ko-KR" altLang="en-US" dirty="0"/>
              <a:t>전방수요가 서서히 회복되면서 고정비 부담이 낮아지는 중 </a:t>
            </a:r>
            <a:endParaRPr lang="en-US" altLang="ko-KR" dirty="0"/>
          </a:p>
          <a:p>
            <a:r>
              <a:rPr lang="ko-KR" altLang="en-US" dirty="0" err="1"/>
              <a:t>한세엠케이도</a:t>
            </a:r>
            <a:r>
              <a:rPr lang="ko-KR" altLang="en-US" dirty="0"/>
              <a:t> </a:t>
            </a:r>
            <a:r>
              <a:rPr lang="en-US" altLang="ko-KR" dirty="0"/>
              <a:t>NBA</a:t>
            </a:r>
            <a:r>
              <a:rPr lang="ko-KR" altLang="en-US" dirty="0"/>
              <a:t>를 중심으로 신규브랜드의 </a:t>
            </a:r>
            <a:r>
              <a:rPr lang="ko-KR" altLang="en-US" dirty="0" err="1"/>
              <a:t>출점효과를</a:t>
            </a:r>
            <a:r>
              <a:rPr lang="ko-KR" altLang="en-US" dirty="0"/>
              <a:t> 누림 </a:t>
            </a:r>
            <a:endParaRPr lang="en-US" altLang="ko-KR" dirty="0"/>
          </a:p>
          <a:p>
            <a:r>
              <a:rPr lang="en-US" altLang="ko-KR" dirty="0"/>
              <a:t>2017 </a:t>
            </a:r>
            <a:r>
              <a:rPr lang="ko-KR" altLang="en-US" dirty="0"/>
              <a:t>하반기까지도 미국의류기업들의 재고비율은 지속해서 하향세 </a:t>
            </a:r>
            <a:endParaRPr lang="en-US" altLang="ko-KR" dirty="0"/>
          </a:p>
          <a:p>
            <a:r>
              <a:rPr lang="ko-KR" altLang="en-US" dirty="0"/>
              <a:t>환율 하락</a:t>
            </a:r>
            <a:r>
              <a:rPr lang="en-US" altLang="ko-KR" dirty="0"/>
              <a:t>(</a:t>
            </a:r>
            <a:r>
              <a:rPr lang="ko-KR" altLang="en-US" dirty="0"/>
              <a:t>원화강세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7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긍정적인 전망과는 다르게 </a:t>
            </a:r>
            <a:r>
              <a:rPr lang="en-US" altLang="ko-KR" dirty="0"/>
              <a:t>F</a:t>
            </a:r>
            <a:r>
              <a:rPr lang="ko-KR" altLang="en-US" dirty="0"/>
              <a:t>시기에는 근 </a:t>
            </a:r>
            <a:r>
              <a:rPr lang="en-US" altLang="ko-KR" dirty="0"/>
              <a:t>5</a:t>
            </a:r>
            <a:r>
              <a:rPr lang="ko-KR" altLang="en-US" dirty="0"/>
              <a:t>년간 최악의 주가를 맛봤습니다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오더 부진으로 인해서 </a:t>
            </a:r>
            <a:r>
              <a:rPr lang="en-US" altLang="ko-KR" dirty="0"/>
              <a:t>OEM </a:t>
            </a:r>
            <a:r>
              <a:rPr lang="ko-KR" altLang="en-US" dirty="0"/>
              <a:t>부분에 </a:t>
            </a:r>
            <a:r>
              <a:rPr lang="en-US" altLang="ko-KR" dirty="0"/>
              <a:t>125</a:t>
            </a:r>
            <a:r>
              <a:rPr lang="ko-KR" altLang="en-US" dirty="0"/>
              <a:t>억 적자가 찍히기까지 하면서 </a:t>
            </a:r>
            <a:r>
              <a:rPr lang="ko-KR" altLang="en-US" dirty="0" err="1"/>
              <a:t>어닝쇼크를</a:t>
            </a:r>
            <a:r>
              <a:rPr lang="ko-KR" altLang="en-US" dirty="0"/>
              <a:t> 겪었습니다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임원 퇴직금 기준 변경으로 인한 일회성 비용 때문도 있었지만 업황 부진이 가장 큰 원인이라고 파악됩니다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4Q </a:t>
            </a:r>
            <a:r>
              <a:rPr lang="ko-KR" altLang="en-US" dirty="0"/>
              <a:t>영업이익 </a:t>
            </a:r>
            <a:r>
              <a:rPr lang="en-US" altLang="ko-KR" dirty="0"/>
              <a:t>34</a:t>
            </a:r>
            <a:r>
              <a:rPr lang="ko-KR" altLang="en-US" dirty="0"/>
              <a:t>억으로 전년동기대비 </a:t>
            </a:r>
            <a:r>
              <a:rPr lang="en-US" altLang="ko-KR" dirty="0"/>
              <a:t>77.2% </a:t>
            </a:r>
            <a:r>
              <a:rPr lang="ko-KR" altLang="en-US" dirty="0"/>
              <a:t>하락 </a:t>
            </a:r>
            <a:r>
              <a:rPr lang="ko-KR" altLang="en-US" dirty="0" err="1"/>
              <a:t>어닝쇼크</a:t>
            </a:r>
            <a:r>
              <a:rPr lang="ko-KR" altLang="en-US" dirty="0"/>
              <a:t> </a:t>
            </a:r>
            <a:r>
              <a:rPr lang="en-US" altLang="ko-KR" dirty="0"/>
              <a:t>(2/12)</a:t>
            </a:r>
          </a:p>
          <a:p>
            <a:r>
              <a:rPr lang="en-US" altLang="ko-KR" dirty="0"/>
              <a:t>1Q </a:t>
            </a:r>
            <a:r>
              <a:rPr lang="ko-KR" altLang="en-US" dirty="0"/>
              <a:t>연결 영업이익 </a:t>
            </a:r>
            <a:r>
              <a:rPr lang="en-US" altLang="ko-KR" dirty="0"/>
              <a:t>-140</a:t>
            </a:r>
            <a:r>
              <a:rPr lang="ko-KR" altLang="en-US" dirty="0"/>
              <a:t>억원 적자전환 </a:t>
            </a:r>
            <a:r>
              <a:rPr lang="ko-KR" altLang="en-US" dirty="0" err="1"/>
              <a:t>어닝쇼크</a:t>
            </a:r>
            <a:r>
              <a:rPr lang="ko-KR" altLang="en-US" dirty="0"/>
              <a:t> </a:t>
            </a:r>
            <a:r>
              <a:rPr lang="en-US" altLang="ko-KR" dirty="0"/>
              <a:t>(OEM</a:t>
            </a:r>
            <a:r>
              <a:rPr lang="ko-KR" altLang="en-US" dirty="0"/>
              <a:t>부문 영업적자 </a:t>
            </a:r>
            <a:r>
              <a:rPr lang="en-US" altLang="ko-KR" dirty="0"/>
              <a:t>125</a:t>
            </a:r>
            <a:r>
              <a:rPr lang="ko-KR" altLang="en-US" dirty="0"/>
              <a:t>억원 </a:t>
            </a:r>
            <a:r>
              <a:rPr lang="ko-KR" altLang="en-US" dirty="0" err="1"/>
              <a:t>한세엠케이</a:t>
            </a:r>
            <a:r>
              <a:rPr lang="ko-KR" altLang="en-US" dirty="0"/>
              <a:t> 영업적자 </a:t>
            </a:r>
            <a:r>
              <a:rPr lang="en-US" altLang="ko-KR" dirty="0"/>
              <a:t>15</a:t>
            </a:r>
            <a:r>
              <a:rPr lang="ko-KR" altLang="en-US" dirty="0"/>
              <a:t>억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오더 부진</a:t>
            </a:r>
            <a:r>
              <a:rPr lang="en-US" altLang="ko-KR" dirty="0"/>
              <a:t>, </a:t>
            </a:r>
            <a:r>
              <a:rPr lang="ko-KR" altLang="en-US" dirty="0"/>
              <a:t>업황 부진에 따른 원가율 상승</a:t>
            </a:r>
            <a:r>
              <a:rPr lang="en-US" altLang="ko-KR" dirty="0"/>
              <a:t>, </a:t>
            </a:r>
            <a:r>
              <a:rPr lang="ko-KR" altLang="en-US" dirty="0"/>
              <a:t>일회성비용</a:t>
            </a:r>
            <a:r>
              <a:rPr lang="en-US" altLang="ko-KR" dirty="0"/>
              <a:t>(</a:t>
            </a:r>
            <a:r>
              <a:rPr lang="ko-KR" altLang="en-US" dirty="0"/>
              <a:t>임원 퇴직금 기준 변경 </a:t>
            </a:r>
            <a:r>
              <a:rPr lang="en-US" altLang="ko-KR" dirty="0"/>
              <a:t>30</a:t>
            </a:r>
            <a:r>
              <a:rPr lang="ko-KR" altLang="en-US" dirty="0"/>
              <a:t>억 추정</a:t>
            </a:r>
            <a:r>
              <a:rPr lang="en-US" altLang="ko-KR" dirty="0"/>
              <a:t>), </a:t>
            </a:r>
            <a:r>
              <a:rPr lang="ko-KR" altLang="en-US" dirty="0"/>
              <a:t>해외 법인 인수 관련 손실 </a:t>
            </a:r>
            <a:r>
              <a:rPr lang="en-US" altLang="ko-KR" dirty="0"/>
              <a:t>10</a:t>
            </a:r>
            <a:r>
              <a:rPr lang="ko-KR" altLang="en-US" dirty="0"/>
              <a:t>억원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080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</a:t>
            </a:r>
            <a:r>
              <a:rPr lang="ko-KR" altLang="en-US" dirty="0"/>
              <a:t>시기에는 </a:t>
            </a:r>
            <a:r>
              <a:rPr lang="en-US" altLang="ko-KR" dirty="0"/>
              <a:t>2Q </a:t>
            </a:r>
            <a:r>
              <a:rPr lang="ko-KR" altLang="en-US" dirty="0"/>
              <a:t>영업이익이 </a:t>
            </a:r>
            <a:r>
              <a:rPr lang="ko-KR" altLang="en-US" dirty="0" err="1"/>
              <a:t>컨센을</a:t>
            </a:r>
            <a:r>
              <a:rPr lang="ko-KR" altLang="en-US" dirty="0"/>
              <a:t> 상회하며 주가가 조금 살아나는 모습을 보이고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ko-KR" altLang="en-US" dirty="0" err="1"/>
              <a:t>한세엠케이의</a:t>
            </a:r>
            <a:r>
              <a:rPr lang="ko-KR" altLang="en-US" dirty="0"/>
              <a:t> 호실적과 연결 생산 법인에 대해 비용 절감 노력에서 기인한 것으로 보입니다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2Q </a:t>
            </a:r>
            <a:r>
              <a:rPr lang="ko-KR" altLang="en-US" dirty="0"/>
              <a:t>연결 영업이익은 </a:t>
            </a:r>
            <a:r>
              <a:rPr lang="en-US" altLang="ko-KR" dirty="0"/>
              <a:t>113</a:t>
            </a:r>
            <a:r>
              <a:rPr lang="ko-KR" altLang="en-US" dirty="0"/>
              <a:t>억원으로 전년동기 </a:t>
            </a:r>
            <a:r>
              <a:rPr lang="en-US" altLang="ko-KR" dirty="0"/>
              <a:t>13.6% </a:t>
            </a:r>
            <a:r>
              <a:rPr lang="ko-KR" altLang="en-US" dirty="0"/>
              <a:t>감소했지만 </a:t>
            </a:r>
            <a:r>
              <a:rPr lang="ko-KR" altLang="en-US" dirty="0" err="1"/>
              <a:t>컨센보다는</a:t>
            </a:r>
            <a:r>
              <a:rPr lang="ko-KR" altLang="en-US" dirty="0"/>
              <a:t> 크게 상회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한세엠케이</a:t>
            </a:r>
            <a:r>
              <a:rPr lang="ko-KR" altLang="en-US" dirty="0"/>
              <a:t> </a:t>
            </a:r>
            <a:r>
              <a:rPr lang="ko-KR" altLang="en-US" dirty="0" err="1"/>
              <a:t>호실적</a:t>
            </a:r>
            <a:r>
              <a:rPr lang="en-US" altLang="ko-KR" dirty="0"/>
              <a:t>-</a:t>
            </a:r>
            <a:r>
              <a:rPr lang="ko-KR" altLang="en-US" dirty="0"/>
              <a:t>국내에서는 부진하나 중국 </a:t>
            </a:r>
            <a:r>
              <a:rPr lang="en-US" altLang="ko-KR" dirty="0"/>
              <a:t>NBA </a:t>
            </a:r>
            <a:r>
              <a:rPr lang="ko-KR" altLang="en-US" dirty="0"/>
              <a:t>매출이 신장</a:t>
            </a:r>
            <a:r>
              <a:rPr lang="en-US" altLang="ko-KR" dirty="0"/>
              <a:t>, </a:t>
            </a:r>
            <a:r>
              <a:rPr lang="ko-KR" altLang="en-US" dirty="0"/>
              <a:t>연결 생산 법인의 비용 절감 덕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0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549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일본 </a:t>
            </a:r>
            <a:r>
              <a:rPr lang="en-US" altLang="ko-KR" dirty="0"/>
              <a:t>GU </a:t>
            </a:r>
            <a:r>
              <a:rPr lang="ko-KR" altLang="en-US" dirty="0"/>
              <a:t>등 다양하게 신규 바이어를 확보하려는 노력을 하고 있는 상황입니다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18</a:t>
            </a:r>
            <a:r>
              <a:rPr lang="ko-KR" altLang="en-US" dirty="0"/>
              <a:t>년 </a:t>
            </a:r>
            <a:r>
              <a:rPr lang="en-US" altLang="ko-KR" dirty="0"/>
              <a:t>1Q</a:t>
            </a:r>
            <a:r>
              <a:rPr lang="ko-KR" altLang="en-US" dirty="0"/>
              <a:t>에 인도네시아 공장과 미국 영업 조직을 인수하며 오더 확보에도 노력하고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앞으로 전망은</a:t>
            </a:r>
            <a:r>
              <a:rPr lang="en-US" altLang="ko-KR" dirty="0"/>
              <a:t>..? </a:t>
            </a:r>
          </a:p>
          <a:p>
            <a:r>
              <a:rPr lang="ko-KR" altLang="en-US" dirty="0" err="1"/>
              <a:t>ㅡ</a:t>
            </a:r>
            <a:endParaRPr lang="en-US" altLang="ko-KR" dirty="0"/>
          </a:p>
          <a:p>
            <a:r>
              <a:rPr lang="en-US" altLang="ko-KR" dirty="0"/>
              <a:t>OEM </a:t>
            </a:r>
            <a:r>
              <a:rPr lang="ko-KR" altLang="en-US" dirty="0"/>
              <a:t>회복하나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2018</a:t>
            </a:r>
            <a:r>
              <a:rPr lang="ko-KR" altLang="en-US" dirty="0"/>
              <a:t>년은 </a:t>
            </a:r>
            <a:r>
              <a:rPr lang="en-US" altLang="ko-KR" dirty="0"/>
              <a:t>GAP, Target </a:t>
            </a:r>
            <a:r>
              <a:rPr lang="ko-KR" altLang="en-US" dirty="0"/>
              <a:t>등 기존 바이어들의 구조 조정 일단락 및 미주 의류 소비 회복이 가시화되고 있다</a:t>
            </a:r>
            <a:r>
              <a:rPr lang="en-US" altLang="ko-KR" dirty="0"/>
              <a:t>. </a:t>
            </a:r>
            <a:r>
              <a:rPr lang="ko-KR" altLang="en-US" dirty="0"/>
              <a:t>일본 </a:t>
            </a:r>
            <a:r>
              <a:rPr lang="en-US" altLang="ko-KR" dirty="0"/>
              <a:t>GU </a:t>
            </a:r>
            <a:r>
              <a:rPr lang="ko-KR" altLang="en-US" dirty="0"/>
              <a:t>등 신규 바이어도 확보하면서 성장 동력을 모색하고 있다</a:t>
            </a:r>
            <a:r>
              <a:rPr lang="en-US" altLang="ko-KR" dirty="0"/>
              <a:t>. </a:t>
            </a:r>
            <a:r>
              <a:rPr lang="ko-KR" altLang="en-US" dirty="0"/>
              <a:t>이에 금년 </a:t>
            </a:r>
            <a:r>
              <a:rPr lang="en-US" altLang="ko-KR" dirty="0"/>
              <a:t>1</a:t>
            </a:r>
            <a:r>
              <a:rPr lang="ko-KR" altLang="en-US" dirty="0"/>
              <a:t>분기 인도네시아 공장 인수</a:t>
            </a:r>
            <a:r>
              <a:rPr lang="en-US" altLang="ko-KR" dirty="0"/>
              <a:t>, </a:t>
            </a:r>
            <a:r>
              <a:rPr lang="ko-KR" altLang="en-US" dirty="0"/>
              <a:t>미국 영업 조직 인수 등으로 인해 오더 확보에 속도를 낼 전망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환율은 </a:t>
            </a:r>
            <a:r>
              <a:rPr lang="en-US" altLang="ko-KR" dirty="0"/>
              <a:t>6</a:t>
            </a:r>
            <a:r>
              <a:rPr lang="ko-KR" altLang="en-US" dirty="0"/>
              <a:t>월말부터 현재까지 소폭 강세로 전환</a:t>
            </a:r>
            <a:r>
              <a:rPr lang="en-US" altLang="ko-KR" dirty="0"/>
              <a:t>, </a:t>
            </a:r>
            <a:r>
              <a:rPr lang="ko-KR" altLang="en-US" dirty="0"/>
              <a:t>면화가격도 </a:t>
            </a:r>
            <a:r>
              <a:rPr lang="en-US" altLang="ko-KR" dirty="0"/>
              <a:t>6</a:t>
            </a:r>
            <a:r>
              <a:rPr lang="ko-KR" altLang="en-US" dirty="0"/>
              <a:t>월 고점에서 약 </a:t>
            </a:r>
            <a:r>
              <a:rPr lang="en-US" altLang="ko-KR" dirty="0"/>
              <a:t>15%</a:t>
            </a:r>
            <a:r>
              <a:rPr lang="ko-KR" altLang="en-US" dirty="0"/>
              <a:t>하락</a:t>
            </a:r>
            <a:r>
              <a:rPr lang="en-US" altLang="ko-KR" dirty="0"/>
              <a:t>(10</a:t>
            </a:r>
            <a:r>
              <a:rPr lang="ko-KR" altLang="en-US" dirty="0" err="1"/>
              <a:t>월기준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미중</a:t>
            </a:r>
            <a:r>
              <a:rPr lang="ko-KR" altLang="en-US" dirty="0"/>
              <a:t> 무역전쟁이 진행되면서 의류 업종에 대한 영향에 관심</a:t>
            </a:r>
            <a:r>
              <a:rPr lang="en-US" altLang="ko-KR" dirty="0"/>
              <a:t>! </a:t>
            </a:r>
            <a:r>
              <a:rPr lang="ko-KR" altLang="en-US" dirty="0"/>
              <a:t>결론적으로 우리나라 </a:t>
            </a:r>
            <a:r>
              <a:rPr lang="en-US" altLang="ko-KR" dirty="0"/>
              <a:t>OEM </a:t>
            </a:r>
            <a:r>
              <a:rPr lang="ko-KR" altLang="en-US" dirty="0"/>
              <a:t>업체들은 이미 동남아로 생산거점을 대부분 확보해 영향이 제한적일듯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29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16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</a:t>
            </a:r>
            <a:r>
              <a:rPr lang="ko-KR" altLang="en-US" dirty="0" err="1"/>
              <a:t>말씀드렸다시피</a:t>
            </a:r>
            <a:r>
              <a:rPr lang="ko-KR" altLang="en-US" dirty="0"/>
              <a:t> 패션브랜드 산업과 제조업 산업은 다른 구조를 가지고 있기 때문에 나누어서 들여다볼 필요가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각각 하나의 기업을 가져와봤습니다 우선 브랜드 사업부터 말씀드리겠습니다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95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저희조가</a:t>
            </a:r>
            <a:r>
              <a:rPr lang="ko-KR" altLang="en-US" dirty="0"/>
              <a:t> 패션브랜드 사업으로 가져온 기업은 </a:t>
            </a:r>
            <a:r>
              <a:rPr lang="en-US" altLang="ko-KR" dirty="0"/>
              <a:t>LF</a:t>
            </a:r>
            <a:r>
              <a:rPr lang="ko-KR" altLang="en-US" dirty="0"/>
              <a:t>입니다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99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의류산업 특성상 국내 경기와 소비자 심리에 강한 영향을 받는데</a:t>
            </a:r>
            <a:r>
              <a:rPr lang="en-US" altLang="ko-KR" dirty="0"/>
              <a:t>,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19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최근 브랜드 사업진출을 모색하고 있으나 여전히 </a:t>
            </a:r>
            <a:r>
              <a:rPr lang="en-US" altLang="ko-KR" dirty="0"/>
              <a:t>ODM </a:t>
            </a:r>
            <a:r>
              <a:rPr lang="ko-KR" altLang="en-US" dirty="0"/>
              <a:t>사업이 대부분을 이룸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r>
              <a:rPr lang="en-US" altLang="ko-KR" dirty="0"/>
              <a:t>OEM </a:t>
            </a:r>
            <a:r>
              <a:rPr lang="ko-KR" altLang="en-US" dirty="0"/>
              <a:t>기업은 선진국의 글로벌 패션 브랜드에 납품하는 형태가 일반적임</a:t>
            </a:r>
            <a:endParaRPr lang="en-US" altLang="ko-KR" dirty="0"/>
          </a:p>
          <a:p>
            <a:r>
              <a:rPr lang="ko-KR" altLang="en-US" dirty="0"/>
              <a:t>그 중에서도 한세실업은 특히 세계 최대 의류시장인 미국 바이어들에게 납품하는 비중이 절대다수를 차지함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60B86-3F06-4C82-8AF8-699B31C8AE3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32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7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3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31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6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6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08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2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0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84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2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6E86-9C0A-4A2D-8618-9781F5C54702}" type="datetimeFigureOut">
              <a:rPr kumimoji="1" lang="ja-JP" altLang="en-US" smtClean="0"/>
              <a:t>2019/1/12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919F-88F7-4BB0-AC89-BD75B24D6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767B"/>
            </a:gs>
            <a:gs pos="30000">
              <a:srgbClr val="F8ADA8"/>
            </a:gs>
            <a:gs pos="78000">
              <a:srgbClr val="D8C9C6"/>
            </a:gs>
            <a:gs pos="100000">
              <a:srgbClr val="AFD7D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">
            <a:extLst>
              <a:ext uri="{FF2B5EF4-FFF2-40B4-BE49-F238E27FC236}">
                <a16:creationId xmlns:a16="http://schemas.microsoft.com/office/drawing/2014/main" id="{06958DF4-BC45-4BE1-8480-5FD300E27B59}"/>
              </a:ext>
            </a:extLst>
          </p:cNvPr>
          <p:cNvSpPr/>
          <p:nvPr/>
        </p:nvSpPr>
        <p:spPr>
          <a:xfrm>
            <a:off x="7324367" y="1849332"/>
            <a:ext cx="3159336" cy="3159336"/>
          </a:xfrm>
          <a:prstGeom prst="rect">
            <a:avLst/>
          </a:prstGeom>
          <a:noFill/>
          <a:ln w="165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B381D-9A50-4C58-9438-A7AA511FA1FD}"/>
              </a:ext>
            </a:extLst>
          </p:cNvPr>
          <p:cNvSpPr txBox="1"/>
          <p:nvPr/>
        </p:nvSpPr>
        <p:spPr>
          <a:xfrm>
            <a:off x="7961308" y="2890391"/>
            <a:ext cx="1885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Fashion</a:t>
            </a:r>
          </a:p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Industry</a:t>
            </a:r>
            <a:endParaRPr lang="ko-KR" altLang="en-US" sz="3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33508E-7C77-4D39-8B7F-9A812EE89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 b="7034"/>
          <a:stretch/>
        </p:blipFill>
        <p:spPr>
          <a:xfrm>
            <a:off x="1" y="0"/>
            <a:ext cx="5775158" cy="6858000"/>
          </a:xfrm>
          <a:prstGeom prst="rect">
            <a:avLst/>
          </a:prstGeom>
          <a:gradFill>
            <a:gsLst>
              <a:gs pos="0">
                <a:srgbClr val="FD767B"/>
              </a:gs>
              <a:gs pos="30000">
                <a:srgbClr val="F8ADA8"/>
              </a:gs>
              <a:gs pos="78000">
                <a:srgbClr val="D8C9C6"/>
              </a:gs>
              <a:gs pos="100000">
                <a:srgbClr val="AFD7D9"/>
              </a:gs>
            </a:gsLst>
            <a:lin ang="16200000" scaled="1"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B9F10-3A12-4B06-8949-080C65C9919D}"/>
              </a:ext>
            </a:extLst>
          </p:cNvPr>
          <p:cNvSpPr txBox="1"/>
          <p:nvPr/>
        </p:nvSpPr>
        <p:spPr>
          <a:xfrm>
            <a:off x="8847915" y="6160564"/>
            <a:ext cx="327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이철현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정진우 안지향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35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재고관리의 중요성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029771" y="330286"/>
            <a:ext cx="4832839" cy="6197428"/>
            <a:chOff x="4487008" y="295273"/>
            <a:chExt cx="5715000" cy="7048501"/>
          </a:xfrm>
        </p:grpSpPr>
        <p:pic>
          <p:nvPicPr>
            <p:cNvPr id="11" name="Picture 4" descr="http://www.fashionbiz.co.kr/images/RE/AR/%EC%95%84%ED%82%AC600-3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08" y="295273"/>
              <a:ext cx="5715000" cy="704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4696904" y="804371"/>
              <a:ext cx="2089266" cy="132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696904" y="1270048"/>
              <a:ext cx="2089266" cy="1077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696904" y="2031105"/>
              <a:ext cx="2089266" cy="1385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696904" y="1703507"/>
              <a:ext cx="2089266" cy="13854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696904" y="1495137"/>
              <a:ext cx="2089266" cy="993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696904" y="2716224"/>
              <a:ext cx="2089266" cy="11581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696904" y="3603812"/>
              <a:ext cx="2089266" cy="1273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696904" y="4283731"/>
              <a:ext cx="2089266" cy="11692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696904" y="4821274"/>
              <a:ext cx="2089266" cy="13854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696904" y="5492720"/>
              <a:ext cx="2089266" cy="1385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696904" y="1386163"/>
              <a:ext cx="2089266" cy="105925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357386" y="1822248"/>
              <a:ext cx="2089266" cy="1260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373565" y="5169390"/>
              <a:ext cx="2089266" cy="1385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700736" y="4400706"/>
              <a:ext cx="2083290" cy="108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699896" y="938843"/>
              <a:ext cx="2089266" cy="1040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696915" y="1043435"/>
              <a:ext cx="2089266" cy="1040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726742" y="1601895"/>
            <a:ext cx="3600000" cy="3600000"/>
            <a:chOff x="852662" y="1933397"/>
            <a:chExt cx="3600000" cy="3600000"/>
          </a:xfrm>
        </p:grpSpPr>
        <p:sp>
          <p:nvSpPr>
            <p:cNvPr id="34" name="타원 33"/>
            <p:cNvSpPr/>
            <p:nvPr/>
          </p:nvSpPr>
          <p:spPr>
            <a:xfrm>
              <a:off x="852662" y="1933397"/>
              <a:ext cx="3600000" cy="3600000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F64923-6F7D-42B5-850B-22A1B7F0F0DD}"/>
                </a:ext>
              </a:extLst>
            </p:cNvPr>
            <p:cNvSpPr txBox="1"/>
            <p:nvPr/>
          </p:nvSpPr>
          <p:spPr>
            <a:xfrm>
              <a:off x="1379039" y="2745565"/>
              <a:ext cx="2547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재고자산회전율</a:t>
              </a:r>
              <a:endParaRPr lang="en-US" altLang="ko-KR" sz="2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1653302" y="3828475"/>
              <a:ext cx="1998715" cy="954149"/>
              <a:chOff x="1653301" y="3686146"/>
              <a:chExt cx="1998715" cy="954149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1653301" y="4178630"/>
                <a:ext cx="1998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평균 재고자산</a:t>
                </a:r>
                <a:endParaRPr lang="en-US" altLang="ko-KR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2116542" y="3686146"/>
                <a:ext cx="1072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매출액</a:t>
                </a:r>
                <a:endParaRPr lang="en-US" altLang="ko-KR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cxnSp>
            <p:nvCxnSpPr>
              <p:cNvPr id="39" name="직선 연결선 38"/>
              <p:cNvCxnSpPr/>
              <p:nvPr/>
            </p:nvCxnSpPr>
            <p:spPr>
              <a:xfrm>
                <a:off x="1752659" y="4147811"/>
                <a:ext cx="1800000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직사각형 39"/>
          <p:cNvSpPr/>
          <p:nvPr/>
        </p:nvSpPr>
        <p:spPr>
          <a:xfrm>
            <a:off x="1322690" y="5549371"/>
            <a:ext cx="440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재고가 현금화 되는 지수</a:t>
            </a:r>
            <a:endParaRPr lang="ko-KR" altLang="en-US" sz="2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3222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 산업의 계절성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0" name="Picture 2" descr="ì· 11â¼12ìì ì íë¦°ë¤â¦ 40ë ì´ì ç·, ï¦ ì ì¥ ë§ì´ êµ¬ì ê¸°ì¬ì ì¬ì§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72" y="1612357"/>
            <a:ext cx="8173457" cy="34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64923-6F7D-42B5-850B-22A1B7F0F0DD}"/>
              </a:ext>
            </a:extLst>
          </p:cNvPr>
          <p:cNvSpPr txBox="1"/>
          <p:nvPr/>
        </p:nvSpPr>
        <p:spPr>
          <a:xfrm>
            <a:off x="2091120" y="5441220"/>
            <a:ext cx="800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겨울철 의류가 여름철 의류에 비해 단가가 낮아</a:t>
            </a:r>
            <a:endParaRPr lang="en-US" altLang="ko-KR" sz="20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겨울철에 매출이 오르는 계절성 존재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9791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 err="1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복종별</a:t>
              </a:r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의류 산업 비중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73C1F1A-7F72-420F-AEB2-99AFC855A67D}"/>
              </a:ext>
            </a:extLst>
          </p:cNvPr>
          <p:cNvGrpSpPr/>
          <p:nvPr/>
        </p:nvGrpSpPr>
        <p:grpSpPr>
          <a:xfrm>
            <a:off x="1079266" y="1575443"/>
            <a:ext cx="10033468" cy="3487332"/>
            <a:chOff x="1353352" y="1657504"/>
            <a:chExt cx="10033468" cy="348733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FA166E9-7971-4E39-A281-E681E113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3353" y="1657504"/>
              <a:ext cx="10033467" cy="3487332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D843C78-4974-4157-A58C-5D038CC42E47}"/>
                </a:ext>
              </a:extLst>
            </p:cNvPr>
            <p:cNvSpPr/>
            <p:nvPr/>
          </p:nvSpPr>
          <p:spPr>
            <a:xfrm>
              <a:off x="1353354" y="3283939"/>
              <a:ext cx="803742" cy="3260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28661B9-5DBA-4C6C-9A5A-220633B35148}"/>
                </a:ext>
              </a:extLst>
            </p:cNvPr>
            <p:cNvSpPr/>
            <p:nvPr/>
          </p:nvSpPr>
          <p:spPr>
            <a:xfrm>
              <a:off x="9535330" y="2920942"/>
              <a:ext cx="775166" cy="55459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311A5B5-CC33-47FD-8E2E-590BAA18EE73}"/>
                </a:ext>
              </a:extLst>
            </p:cNvPr>
            <p:cNvSpPr/>
            <p:nvPr/>
          </p:nvSpPr>
          <p:spPr>
            <a:xfrm>
              <a:off x="1353352" y="2492163"/>
              <a:ext cx="803742" cy="3260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B4BEDA4-A36F-485E-BDD1-5E09590940AD}"/>
                </a:ext>
              </a:extLst>
            </p:cNvPr>
            <p:cNvSpPr/>
            <p:nvPr/>
          </p:nvSpPr>
          <p:spPr>
            <a:xfrm>
              <a:off x="9506754" y="1657504"/>
              <a:ext cx="803742" cy="3260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2FF98F-10BF-4326-B205-D256B628E280}"/>
              </a:ext>
            </a:extLst>
          </p:cNvPr>
          <p:cNvSpPr txBox="1"/>
          <p:nvPr/>
        </p:nvSpPr>
        <p:spPr>
          <a:xfrm>
            <a:off x="3272366" y="5609546"/>
            <a:ext cx="564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 산업을 견인하는 두 </a:t>
            </a:r>
            <a:r>
              <a:rPr lang="ko-KR" altLang="en-US" sz="24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복종</a:t>
            </a:r>
            <a:endParaRPr lang="en-US" altLang="ko-KR" sz="2400" b="1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4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SPA</a:t>
            </a:r>
            <a:r>
              <a:rPr lang="ko-KR" altLang="en-US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브랜드와 스포츠웨어의 성장</a:t>
            </a:r>
          </a:p>
        </p:txBody>
      </p:sp>
    </p:spTree>
    <p:extLst>
      <p:ext uri="{BB962C8B-B14F-4D97-AF65-F5344CB8AC3E}">
        <p14:creationId xmlns:p14="http://schemas.microsoft.com/office/powerpoint/2010/main" val="219742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721641" cy="646332"/>
            <a:chOff x="1" y="211731"/>
            <a:chExt cx="6721641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9231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SPA</a:t>
              </a:r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브랜드</a:t>
              </a:r>
              <a:r>
                <a:rPr kumimoji="1" lang="en-US" altLang="ko-KR" sz="16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600" b="1" dirty="0" err="1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패스트패션</a:t>
              </a:r>
              <a:r>
                <a:rPr kumimoji="1" lang="en-US" altLang="ko-KR" sz="16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패션산업의 </a:t>
              </a:r>
              <a:r>
                <a:rPr kumimoji="1" lang="ko-KR" altLang="en-US" b="1" dirty="0" err="1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뉴노멀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Picture 4" descr="SPAë¸ëëì ëí ì´ë¯¸ì§ ê²ìê²°ê³¼">
            <a:extLst>
              <a:ext uri="{FF2B5EF4-FFF2-40B4-BE49-F238E27FC236}">
                <a16:creationId xmlns:a16="http://schemas.microsoft.com/office/drawing/2014/main" id="{79A74CCE-F15A-4E74-91DC-0B522511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1" y="2116723"/>
            <a:ext cx="5124451" cy="33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367020" y="1287792"/>
            <a:ext cx="5040000" cy="5040000"/>
            <a:chOff x="6367020" y="1287792"/>
            <a:chExt cx="5040000" cy="5040000"/>
          </a:xfrm>
        </p:grpSpPr>
        <p:sp>
          <p:nvSpPr>
            <p:cNvPr id="12" name="타원 11"/>
            <p:cNvSpPr/>
            <p:nvPr/>
          </p:nvSpPr>
          <p:spPr>
            <a:xfrm>
              <a:off x="6367020" y="1287792"/>
              <a:ext cx="5040000" cy="5040000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F64923-6F7D-42B5-850B-22A1B7F0F0DD}"/>
                </a:ext>
              </a:extLst>
            </p:cNvPr>
            <p:cNvSpPr txBox="1"/>
            <p:nvPr/>
          </p:nvSpPr>
          <p:spPr>
            <a:xfrm>
              <a:off x="7293963" y="2354292"/>
              <a:ext cx="3186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기획부터 생산</a:t>
              </a:r>
              <a:r>
                <a:rPr lang="en-US" altLang="ko-KR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유통까지 한 회사가 직접 맡아서 판매하는 의류 브랜드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AEE3918-7D00-48CA-8C98-B6C6E0A919C8}"/>
                </a:ext>
              </a:extLst>
            </p:cNvPr>
            <p:cNvSpPr/>
            <p:nvPr/>
          </p:nvSpPr>
          <p:spPr>
            <a:xfrm>
              <a:off x="6440840" y="3665451"/>
              <a:ext cx="48923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저렴한 가격에 제품을 공급하며 소비자의 욕구와 트렌드를 빠르게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반영</a:t>
              </a:r>
              <a:endPara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endPara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최신 유행</a:t>
              </a:r>
              <a:r>
                <a:rPr lang="en-US" altLang="ko-KR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상대적으로 저렴한 가격</a:t>
              </a:r>
              <a:r>
                <a:rPr lang="en-US" altLang="ko-KR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빠른 상품 회전이 특징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523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스포츠웨어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92220" y="1283809"/>
            <a:ext cx="10807561" cy="4919659"/>
            <a:chOff x="880153" y="1131410"/>
            <a:chExt cx="10807561" cy="4919659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E7621CC-28C6-4A20-A3A2-2616A7D08217}"/>
                </a:ext>
              </a:extLst>
            </p:cNvPr>
            <p:cNvGrpSpPr/>
            <p:nvPr/>
          </p:nvGrpSpPr>
          <p:grpSpPr>
            <a:xfrm>
              <a:off x="880153" y="1460478"/>
              <a:ext cx="3534227" cy="4498228"/>
              <a:chOff x="749165" y="1734061"/>
              <a:chExt cx="3534227" cy="4498228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A11059E5-6A88-42D7-8733-D98A7680A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9165" y="2237362"/>
                <a:ext cx="3534227" cy="399492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6959C9-653D-4FE0-AFAA-7CF4A5C59CA1}"/>
                  </a:ext>
                </a:extLst>
              </p:cNvPr>
              <p:cNvSpPr txBox="1"/>
              <p:nvPr/>
            </p:nvSpPr>
            <p:spPr>
              <a:xfrm>
                <a:off x="1085858" y="1734061"/>
                <a:ext cx="2860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/>
                  <a:t>스포츠 산업 시장 규모</a:t>
                </a:r>
                <a:endParaRPr lang="ko-KR" altLang="en-US" dirty="0"/>
              </a:p>
            </p:txBody>
          </p:sp>
        </p:grp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8E7596D-F7EA-452B-A298-FA3C7DA05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6635" y="1131410"/>
              <a:ext cx="6831079" cy="4919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10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/>
          <p:cNvSpPr/>
          <p:nvPr/>
        </p:nvSpPr>
        <p:spPr>
          <a:xfrm>
            <a:off x="1500160" y="1034963"/>
            <a:ext cx="5040000" cy="50400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스포츠웨어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C5B860-4BB6-4171-ACED-1F02C0CBFB0B}"/>
              </a:ext>
            </a:extLst>
          </p:cNvPr>
          <p:cNvSpPr/>
          <p:nvPr/>
        </p:nvSpPr>
        <p:spPr>
          <a:xfrm>
            <a:off x="1485468" y="2246558"/>
            <a:ext cx="50693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400" b="1" dirty="0" err="1">
                <a:solidFill>
                  <a:srgbClr val="222222"/>
                </a:solidFill>
                <a:latin typeface="AppleSDGothicNeo-Regular"/>
              </a:rPr>
              <a:t>애슬레저</a:t>
            </a:r>
            <a:r>
              <a:rPr lang="en-US" altLang="ko-KR" sz="3400" b="1" dirty="0">
                <a:solidFill>
                  <a:srgbClr val="222222"/>
                </a:solidFill>
                <a:latin typeface="AppleSDGothicNeo-Regular"/>
              </a:rPr>
              <a:t>(athleisure)</a:t>
            </a:r>
            <a:endParaRPr lang="ko-KR" altLang="en-US" sz="34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45FD950-6B54-4E3C-9203-7F71BA9D3A67}"/>
              </a:ext>
            </a:extLst>
          </p:cNvPr>
          <p:cNvSpPr/>
          <p:nvPr/>
        </p:nvSpPr>
        <p:spPr>
          <a:xfrm>
            <a:off x="1932225" y="2924926"/>
            <a:ext cx="417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rgbClr val="22222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운동</a:t>
            </a:r>
            <a:r>
              <a:rPr lang="en-US" altLang="ko-KR" sz="2400" dirty="0">
                <a:solidFill>
                  <a:srgbClr val="22222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(athletic) + </a:t>
            </a:r>
            <a:r>
              <a:rPr lang="ko-KR" altLang="en-US" sz="2400" dirty="0">
                <a:solidFill>
                  <a:srgbClr val="22222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레저</a:t>
            </a:r>
            <a:r>
              <a:rPr lang="en-US" altLang="ko-KR" sz="2400" dirty="0">
                <a:solidFill>
                  <a:srgbClr val="22222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(leisure)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E3121F-C8DB-43AB-BF02-04461CD815D9}"/>
              </a:ext>
            </a:extLst>
          </p:cNvPr>
          <p:cNvSpPr/>
          <p:nvPr/>
        </p:nvSpPr>
        <p:spPr>
          <a:xfrm>
            <a:off x="1837793" y="4075961"/>
            <a:ext cx="4364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rgbClr val="22222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운동과 일상복을 겸할 수 있는 라이프 스타일 스포츠 의류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1" name="Picture 2" descr="http://www.zenithnews.com/news/photo/201705/85230_77111_5615.jpg">
            <a:extLst>
              <a:ext uri="{FF2B5EF4-FFF2-40B4-BE49-F238E27FC236}">
                <a16:creationId xmlns:a16="http://schemas.microsoft.com/office/drawing/2014/main" id="{6B657067-47D6-4387-B623-EE0681A5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697950"/>
            <a:ext cx="3325573" cy="55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1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스포츠웨어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Picture 2" descr="https://pds.joins.com/news/component/newsis/201708/14/NISI20170814_0000030330_web.jpg">
            <a:extLst>
              <a:ext uri="{FF2B5EF4-FFF2-40B4-BE49-F238E27FC236}">
                <a16:creationId xmlns:a16="http://schemas.microsoft.com/office/drawing/2014/main" id="{F07A9CEE-CADE-46BD-85BF-BF089306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87" y="1473642"/>
            <a:ext cx="5561626" cy="45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18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유통채널의 변화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E5BCB2-6D1C-4513-B530-B110ED8733B4}"/>
              </a:ext>
            </a:extLst>
          </p:cNvPr>
          <p:cNvSpPr txBox="1"/>
          <p:nvPr/>
        </p:nvSpPr>
        <p:spPr>
          <a:xfrm>
            <a:off x="3925298" y="1200843"/>
            <a:ext cx="434140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백화점 및 소매점포의 매출 </a:t>
            </a:r>
          </a:p>
          <a:p>
            <a:pPr algn="ctr"/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온라인 유통망과 홈쇼핑의 매출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335053" y="2528420"/>
            <a:ext cx="9521895" cy="3851037"/>
            <a:chOff x="1553497" y="2587035"/>
            <a:chExt cx="9521895" cy="3851037"/>
          </a:xfrm>
        </p:grpSpPr>
        <p:pic>
          <p:nvPicPr>
            <p:cNvPr id="8" name="그림 6" descr="텍스트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FE14A95E-DCCA-4C74-903F-C1698F60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497" y="2587035"/>
              <a:ext cx="3984523" cy="3851037"/>
            </a:xfrm>
            <a:prstGeom prst="rect">
              <a:avLst/>
            </a:prstGeom>
          </p:spPr>
        </p:pic>
        <p:pic>
          <p:nvPicPr>
            <p:cNvPr id="10" name="그림 14" descr="텍스트, 지도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2C29A360-6E51-4BF1-B1EE-AE930A4F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579" y="2721292"/>
              <a:ext cx="4377813" cy="3693334"/>
            </a:xfrm>
            <a:prstGeom prst="rect">
              <a:avLst/>
            </a:prstGeom>
          </p:spPr>
        </p:pic>
      </p:grp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2FBA9D6C-A2A7-42A3-BE53-F157EFB01093}"/>
              </a:ext>
            </a:extLst>
          </p:cNvPr>
          <p:cNvSpPr/>
          <p:nvPr/>
        </p:nvSpPr>
        <p:spPr>
          <a:xfrm>
            <a:off x="7805575" y="1780910"/>
            <a:ext cx="324858" cy="46221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6D606400-369A-4F17-B319-70E0A8CBE88A}"/>
              </a:ext>
            </a:extLst>
          </p:cNvPr>
          <p:cNvSpPr/>
          <p:nvPr/>
        </p:nvSpPr>
        <p:spPr>
          <a:xfrm>
            <a:off x="7593427" y="1140112"/>
            <a:ext cx="349439" cy="52366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65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온라인 유통망의 성장세 </a:t>
              </a:r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인터넷</a:t>
              </a:r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508610" y="1964968"/>
            <a:ext cx="9174781" cy="3736216"/>
            <a:chOff x="1475422" y="1964968"/>
            <a:chExt cx="9174781" cy="3736216"/>
          </a:xfrm>
        </p:grpSpPr>
        <p:pic>
          <p:nvPicPr>
            <p:cNvPr id="7" name="그림 9" descr="스크린샷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3D7C4DCC-9BEC-480A-BEA3-A2062B96F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7584" y="1964968"/>
              <a:ext cx="4242619" cy="373621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52C3345-BBFE-486D-B6A6-97424A2C0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422" y="1969196"/>
              <a:ext cx="4167801" cy="373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410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 제조업 </a:t>
              </a:r>
              <a:r>
                <a:rPr kumimoji="1" lang="en-US" altLang="ko-KR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(OEM/ODM)</a:t>
              </a:r>
              <a:endParaRPr kumimoji="1" lang="ko-KR" altLang="en-US" sz="20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34630" y="1710466"/>
            <a:ext cx="11122741" cy="4289470"/>
            <a:chOff x="725129" y="1710466"/>
            <a:chExt cx="11122741" cy="4289470"/>
          </a:xfrm>
        </p:grpSpPr>
        <p:grpSp>
          <p:nvGrpSpPr>
            <p:cNvPr id="5" name="그룹 4"/>
            <p:cNvGrpSpPr/>
            <p:nvPr/>
          </p:nvGrpSpPr>
          <p:grpSpPr>
            <a:xfrm>
              <a:off x="725129" y="1710467"/>
              <a:ext cx="5309420" cy="4289469"/>
              <a:chOff x="725129" y="1710467"/>
              <a:chExt cx="5309420" cy="4289469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725129" y="1710467"/>
                <a:ext cx="5309420" cy="4289469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B5EA41-144F-411E-8F9F-CC77BD49BB3B}"/>
                  </a:ext>
                </a:extLst>
              </p:cNvPr>
              <p:cNvSpPr txBox="1"/>
              <p:nvPr/>
            </p:nvSpPr>
            <p:spPr>
              <a:xfrm>
                <a:off x="725129" y="3639779"/>
                <a:ext cx="5309420" cy="830997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Original Equipment Manufacturing</a:t>
                </a:r>
                <a:endParaRPr lang="ko-KR" altLang="en-US" sz="2400" b="1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ko-KR" altLang="en-US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주문자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상표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ko-KR" altLang="en-US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부착 생산</a:t>
                </a:r>
                <a:endParaRPr lang="ko-KR" altLang="en-US" sz="2400" b="1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1C4A07-E956-464C-A8A2-5DAEE8586068}"/>
                  </a:ext>
                </a:extLst>
              </p:cNvPr>
              <p:cNvSpPr txBox="1"/>
              <p:nvPr/>
            </p:nvSpPr>
            <p:spPr>
              <a:xfrm>
                <a:off x="2126226" y="2018906"/>
                <a:ext cx="2666999" cy="1323439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8000" dirty="0">
                    <a:ea typeface="맑은 고딕"/>
                  </a:rPr>
                  <a:t>OEM</a:t>
                </a:r>
                <a:endParaRPr lang="en-US" altLang="ko-KR" sz="66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AFA1E6-1B17-482B-ABFB-4CDD352B9399}"/>
                  </a:ext>
                </a:extLst>
              </p:cNvPr>
              <p:cNvSpPr txBox="1"/>
              <p:nvPr/>
            </p:nvSpPr>
            <p:spPr>
              <a:xfrm>
                <a:off x="1645279" y="5048978"/>
                <a:ext cx="3469119" cy="461665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제품의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생산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소싱</a:t>
                </a:r>
                <a:endParaRPr lang="en-US" altLang="ko-KR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6526392" y="1710466"/>
              <a:ext cx="5321478" cy="4289469"/>
              <a:chOff x="6526392" y="1710466"/>
              <a:chExt cx="5321478" cy="4289469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6526392" y="1710466"/>
                <a:ext cx="5309420" cy="4289469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8F2634-3217-49D3-B477-37C090E88933}"/>
                  </a:ext>
                </a:extLst>
              </p:cNvPr>
              <p:cNvSpPr txBox="1"/>
              <p:nvPr/>
            </p:nvSpPr>
            <p:spPr>
              <a:xfrm>
                <a:off x="6538450" y="3639778"/>
                <a:ext cx="5309420" cy="830997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Original Design Manufacturing</a:t>
                </a:r>
                <a:endParaRPr lang="ko-KR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ko-KR" altLang="en-US" sz="240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제조자 개발 생산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A06EFC-CC89-4C7D-B323-44E2F261B43D}"/>
                  </a:ext>
                </a:extLst>
              </p:cNvPr>
              <p:cNvSpPr txBox="1"/>
              <p:nvPr/>
            </p:nvSpPr>
            <p:spPr>
              <a:xfrm>
                <a:off x="7859080" y="2018905"/>
                <a:ext cx="2666999" cy="1323439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ko-KR" sz="8000">
                    <a:ea typeface="맑은 고딕"/>
                  </a:rPr>
                  <a:t>ODM</a:t>
                </a:r>
                <a:endParaRPr lang="en-US" altLang="ko-KR" sz="66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2764CD-89C4-436E-BC5E-A8377B57EDDF}"/>
                  </a:ext>
                </a:extLst>
              </p:cNvPr>
              <p:cNvSpPr txBox="1"/>
              <p:nvPr/>
            </p:nvSpPr>
            <p:spPr>
              <a:xfrm>
                <a:off x="7194939" y="5048977"/>
                <a:ext cx="3972326" cy="461665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제품의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생산,설계</a:t>
                </a:r>
                <a:r>
                  <a:rPr lang="en-US" altLang="ko-KR" sz="24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  <a:r>
                  <a:rPr lang="en-US" altLang="ko-KR" sz="2400" dirty="0" err="1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소싱</a:t>
                </a:r>
                <a:endParaRPr lang="en-US" altLang="ko-KR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10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767B"/>
            </a:gs>
            <a:gs pos="30000">
              <a:srgbClr val="F8ADA8"/>
            </a:gs>
            <a:gs pos="78000">
              <a:srgbClr val="D8C9C6"/>
            </a:gs>
            <a:gs pos="100000">
              <a:srgbClr val="AFD7D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BD0A5288-5DBB-4442-9732-F259F509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7" b="97365" l="293" r="97218">
                        <a14:foregroundMark x1="7174" y1="79063" x2="8492" y2="86969"/>
                        <a14:foregroundMark x1="8492" y1="86969" x2="7321" y2="79063"/>
                        <a14:foregroundMark x1="7321" y1="79063" x2="2343" y2="84919"/>
                        <a14:foregroundMark x1="2343" y1="84919" x2="3660" y2="84919"/>
                        <a14:foregroundMark x1="1611" y1="71742" x2="1318" y2="68668"/>
                        <a14:foregroundMark x1="878" y1="82723" x2="878" y2="82723"/>
                        <a14:foregroundMark x1="586" y1="70425" x2="586" y2="70425"/>
                        <a14:foregroundMark x1="293" y1="71157" x2="293" y2="71157"/>
                        <a14:foregroundMark x1="4685" y1="89751" x2="1757" y2="96486"/>
                        <a14:foregroundMark x1="1757" y1="96486" x2="8785" y2="98389"/>
                        <a14:foregroundMark x1="8785" y1="98389" x2="62079" y2="93704"/>
                        <a14:foregroundMark x1="62079" y1="93704" x2="52269" y2="91069"/>
                        <a14:foregroundMark x1="52269" y1="91069" x2="17570" y2="93119"/>
                        <a14:foregroundMark x1="17570" y1="93119" x2="31186" y2="95608"/>
                        <a14:foregroundMark x1="31186" y1="95608" x2="42020" y2="93265"/>
                        <a14:foregroundMark x1="42020" y1="93265" x2="15373" y2="92094"/>
                        <a14:foregroundMark x1="15373" y1="92094" x2="22694" y2="90337"/>
                        <a14:foregroundMark x1="22694" y1="90337" x2="83602" y2="96633"/>
                        <a14:foregroundMark x1="83602" y1="96633" x2="85212" y2="89019"/>
                        <a14:foregroundMark x1="85212" y1="89019" x2="83895" y2="58419"/>
                        <a14:foregroundMark x1="83895" y1="58419" x2="87701" y2="51684"/>
                        <a14:foregroundMark x1="87701" y1="51684" x2="95754" y2="49927"/>
                        <a14:foregroundMark x1="95754" y1="49927" x2="96340" y2="31479"/>
                        <a14:foregroundMark x1="96340" y1="31479" x2="88580" y2="28404"/>
                        <a14:foregroundMark x1="88580" y1="28404" x2="71449" y2="27818"/>
                        <a14:foregroundMark x1="71449" y1="27818" x2="70132" y2="37335"/>
                        <a14:foregroundMark x1="70132" y1="37335" x2="67057" y2="44217"/>
                        <a14:foregroundMark x1="67057" y1="44217" x2="59444" y2="46706"/>
                        <a14:foregroundMark x1="59444" y1="46706" x2="63104" y2="68375"/>
                        <a14:foregroundMark x1="63104" y1="68375" x2="73939" y2="56369"/>
                        <a14:foregroundMark x1="73939" y1="56369" x2="78477" y2="47438"/>
                        <a14:foregroundMark x1="78477" y1="47438" x2="73939" y2="65593"/>
                        <a14:foregroundMark x1="73939" y1="65593" x2="85066" y2="34261"/>
                        <a14:foregroundMark x1="85066" y1="34261" x2="85505" y2="45974"/>
                        <a14:foregroundMark x1="85505" y1="45974" x2="79063" y2="51830"/>
                        <a14:foregroundMark x1="79063" y1="51830" x2="74378" y2="60615"/>
                        <a14:foregroundMark x1="74378" y1="60615" x2="71889" y2="91215"/>
                        <a14:foregroundMark x1="67350" y1="74963" x2="66618" y2="93265"/>
                        <a14:foregroundMark x1="66618" y1="93265" x2="82284" y2="96193"/>
                        <a14:foregroundMark x1="82284" y1="96193" x2="74524" y2="99268"/>
                        <a14:foregroundMark x1="74524" y1="99268" x2="2343" y2="96633"/>
                        <a14:foregroundMark x1="2343" y1="96633" x2="38214" y2="97365"/>
                        <a14:foregroundMark x1="38214" y1="97365" x2="61933" y2="96633"/>
                        <a14:foregroundMark x1="50952" y1="8785" x2="55198" y2="1757"/>
                        <a14:foregroundMark x1="55198" y1="1757" x2="61493" y2="6735"/>
                        <a14:foregroundMark x1="61493" y1="6735" x2="59444" y2="13909"/>
                        <a14:foregroundMark x1="59444" y1="13909" x2="54758" y2="19619"/>
                        <a14:foregroundMark x1="54758" y1="19619" x2="70571" y2="27818"/>
                        <a14:foregroundMark x1="70571" y1="27818" x2="68960" y2="37335"/>
                        <a14:foregroundMark x1="68960" y1="37335" x2="62665" y2="41874"/>
                        <a14:foregroundMark x1="62665" y1="41874" x2="53734" y2="44070"/>
                        <a14:foregroundMark x1="53734" y1="44070" x2="45242" y2="43485"/>
                        <a14:foregroundMark x1="45242" y1="43485" x2="38946" y2="38067"/>
                        <a14:foregroundMark x1="38946" y1="38067" x2="39385" y2="30600"/>
                        <a14:foregroundMark x1="39385" y1="30600" x2="52416" y2="21669"/>
                        <a14:foregroundMark x1="52416" y1="21669" x2="44656" y2="25183"/>
                        <a14:foregroundMark x1="44656" y1="25183" x2="36457" y2="26647"/>
                        <a14:foregroundMark x1="36457" y1="26647" x2="27965" y2="25476"/>
                        <a14:foregroundMark x1="27965" y1="25476" x2="20059" y2="26794"/>
                        <a14:foregroundMark x1="20059" y1="26794" x2="14202" y2="32357"/>
                        <a14:foregroundMark x1="14202" y1="32357" x2="14495" y2="47145"/>
                        <a14:foregroundMark x1="14495" y1="47145" x2="22840" y2="50512"/>
                        <a14:foregroundMark x1="22840" y1="50512" x2="27672" y2="56955"/>
                        <a14:foregroundMark x1="27672" y1="56955" x2="28843" y2="64275"/>
                        <a14:foregroundMark x1="28843" y1="64275" x2="41581" y2="64275"/>
                        <a14:foregroundMark x1="41581" y1="64275" x2="50366" y2="63690"/>
                        <a14:foregroundMark x1="50366" y1="63690" x2="52416" y2="56369"/>
                        <a14:foregroundMark x1="52416" y1="56369" x2="50512" y2="49048"/>
                        <a14:foregroundMark x1="50512" y1="49048" x2="36018" y2="63397"/>
                        <a14:foregroundMark x1="36018" y1="63397" x2="29722" y2="42899"/>
                        <a14:foregroundMark x1="29722" y1="42899" x2="28843" y2="54466"/>
                        <a14:foregroundMark x1="28843" y1="54466" x2="18155" y2="33968"/>
                        <a14:foregroundMark x1="18155" y1="33968" x2="19180" y2="43192"/>
                        <a14:foregroundMark x1="19180" y1="43192" x2="26647" y2="37042"/>
                        <a14:foregroundMark x1="26647" y1="37042" x2="35725" y2="46706"/>
                        <a14:foregroundMark x1="35725" y1="46706" x2="42460" y2="61640"/>
                        <a14:foregroundMark x1="42460" y1="61640" x2="44363" y2="53880"/>
                        <a14:foregroundMark x1="44363" y1="53880" x2="53734" y2="63543"/>
                        <a14:foregroundMark x1="53734" y1="63543" x2="61786" y2="57980"/>
                        <a14:foregroundMark x1="61786" y1="57980" x2="69107" y2="61786"/>
                        <a14:foregroundMark x1="69107" y1="61786" x2="77306" y2="55490"/>
                        <a14:foregroundMark x1="77306" y1="55490" x2="94143" y2="29722"/>
                        <a14:foregroundMark x1="94143" y1="29722" x2="96925" y2="49195"/>
                        <a14:foregroundMark x1="96925" y1="49195" x2="96193" y2="38360"/>
                        <a14:foregroundMark x1="96193" y1="38360" x2="91801" y2="46706"/>
                        <a14:foregroundMark x1="91801" y1="46706" x2="84187" y2="50366"/>
                        <a14:foregroundMark x1="84187" y1="50366" x2="66618" y2="67789"/>
                        <a14:foregroundMark x1="66618" y1="67789" x2="37628" y2="75988"/>
                        <a14:foregroundMark x1="37628" y1="75988" x2="3807" y2="70278"/>
                        <a14:foregroundMark x1="3807" y1="70278" x2="47438" y2="69107"/>
                        <a14:foregroundMark x1="47438" y1="69107" x2="57101" y2="69839"/>
                        <a14:foregroundMark x1="57101" y1="69839" x2="10395" y2="77452"/>
                        <a14:foregroundMark x1="10395" y1="77452" x2="4978" y2="82430"/>
                        <a14:foregroundMark x1="4978" y1="82430" x2="26208" y2="83748"/>
                        <a14:foregroundMark x1="26208" y1="83748" x2="45974" y2="83455"/>
                        <a14:foregroundMark x1="45974" y1="83455" x2="28697" y2="92679"/>
                        <a14:foregroundMark x1="28697" y1="92679" x2="19912" y2="93997"/>
                        <a14:foregroundMark x1="19912" y1="93997" x2="44363" y2="94290"/>
                        <a14:foregroundMark x1="44363" y1="94290" x2="65739" y2="92826"/>
                        <a14:foregroundMark x1="65739" y1="92826" x2="74378" y2="93411"/>
                        <a14:foregroundMark x1="74378" y1="93411" x2="80966" y2="80234"/>
                        <a14:foregroundMark x1="80966" y1="80234" x2="77160" y2="54173"/>
                        <a14:foregroundMark x1="49780" y1="4978" x2="56662" y2="1757"/>
                        <a14:foregroundMark x1="56662" y1="1757" x2="62225" y2="5564"/>
                        <a14:foregroundMark x1="97072" y1="25622" x2="97218" y2="49048"/>
                        <a14:backgroundMark x1="732" y1="98682" x2="732" y2="978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6245" y="245441"/>
            <a:ext cx="1398350" cy="1398350"/>
          </a:xfrm>
          <a:prstGeom prst="rect">
            <a:avLst/>
          </a:prstGeom>
        </p:spPr>
      </p:pic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EC2E3A70-E1CC-4CB3-9D4C-708B70DCFE65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parallelogram">
            <a:avLst>
              <a:gd name="adj" fmla="val 896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014F20F8-E281-4575-8FD6-5C9FA2CB341D}"/>
              </a:ext>
            </a:extLst>
          </p:cNvPr>
          <p:cNvSpPr txBox="1"/>
          <p:nvPr/>
        </p:nvSpPr>
        <p:spPr>
          <a:xfrm>
            <a:off x="1240622" y="864406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spc="-15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en-US" altLang="ja-JP" sz="5400" b="1" spc="-15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INDEX </a:t>
            </a:r>
            <a:endParaRPr kumimoji="1" lang="ja-JP" altLang="en-US" sz="4800" b="1" spc="-150" dirty="0">
              <a:solidFill>
                <a:schemeClr val="bg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0A092DF-1DCB-4DEE-AB48-492A9E631BA9}"/>
              </a:ext>
            </a:extLst>
          </p:cNvPr>
          <p:cNvGrpSpPr/>
          <p:nvPr/>
        </p:nvGrpSpPr>
        <p:grpSpPr>
          <a:xfrm>
            <a:off x="6657474" y="2074799"/>
            <a:ext cx="4668252" cy="3613439"/>
            <a:chOff x="7138738" y="2235221"/>
            <a:chExt cx="3708345" cy="3613439"/>
          </a:xfrm>
        </p:grpSpPr>
        <p:sp>
          <p:nvSpPr>
            <p:cNvPr id="7" name="テキスト ボックス 2">
              <a:extLst>
                <a:ext uri="{FF2B5EF4-FFF2-40B4-BE49-F238E27FC236}">
                  <a16:creationId xmlns:a16="http://schemas.microsoft.com/office/drawing/2014/main" id="{11D54DE8-6D08-406C-A1E3-C1E6A06D570C}"/>
                </a:ext>
              </a:extLst>
            </p:cNvPr>
            <p:cNvSpPr txBox="1"/>
            <p:nvPr/>
          </p:nvSpPr>
          <p:spPr>
            <a:xfrm>
              <a:off x="8046859" y="2235221"/>
              <a:ext cx="2800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0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40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8AB814-2758-4ECD-870C-59CD25E65C41}"/>
                </a:ext>
              </a:extLst>
            </p:cNvPr>
            <p:cNvSpPr txBox="1"/>
            <p:nvPr/>
          </p:nvSpPr>
          <p:spPr>
            <a:xfrm flipH="1">
              <a:off x="7138738" y="2358190"/>
              <a:ext cx="994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01</a:t>
              </a:r>
              <a:endParaRPr lang="ko-KR" altLang="en-US" sz="28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テキスト ボックス 2">
              <a:extLst>
                <a:ext uri="{FF2B5EF4-FFF2-40B4-BE49-F238E27FC236}">
                  <a16:creationId xmlns:a16="http://schemas.microsoft.com/office/drawing/2014/main" id="{3623A777-B22A-48F8-81E9-4A72E5343C79}"/>
                </a:ext>
              </a:extLst>
            </p:cNvPr>
            <p:cNvSpPr txBox="1"/>
            <p:nvPr/>
          </p:nvSpPr>
          <p:spPr>
            <a:xfrm>
              <a:off x="8046859" y="3688482"/>
              <a:ext cx="2800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0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기업분석</a:t>
              </a:r>
              <a:endParaRPr kumimoji="1" lang="ja-JP" altLang="en-US" sz="40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687362-4D10-42EA-B447-BE8717ACE838}"/>
                </a:ext>
              </a:extLst>
            </p:cNvPr>
            <p:cNvSpPr txBox="1"/>
            <p:nvPr/>
          </p:nvSpPr>
          <p:spPr>
            <a:xfrm flipH="1">
              <a:off x="7138738" y="3799000"/>
              <a:ext cx="994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02</a:t>
              </a:r>
              <a:endParaRPr lang="ko-KR" altLang="en-US" sz="28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テキスト ボックス 2">
              <a:extLst>
                <a:ext uri="{FF2B5EF4-FFF2-40B4-BE49-F238E27FC236}">
                  <a16:creationId xmlns:a16="http://schemas.microsoft.com/office/drawing/2014/main" id="{08822EEE-0912-4FAA-A75B-61200B23AE47}"/>
                </a:ext>
              </a:extLst>
            </p:cNvPr>
            <p:cNvSpPr txBox="1"/>
            <p:nvPr/>
          </p:nvSpPr>
          <p:spPr>
            <a:xfrm>
              <a:off x="8046859" y="5140774"/>
              <a:ext cx="2800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0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주가분석</a:t>
              </a:r>
              <a:endParaRPr kumimoji="1" lang="ja-JP" altLang="en-US" sz="40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DA796A-2082-4116-B34C-A371C8C199B6}"/>
                </a:ext>
              </a:extLst>
            </p:cNvPr>
            <p:cNvSpPr txBox="1"/>
            <p:nvPr/>
          </p:nvSpPr>
          <p:spPr>
            <a:xfrm flipH="1">
              <a:off x="7138738" y="5238842"/>
              <a:ext cx="994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spc="300" dirty="0">
                  <a:solidFill>
                    <a:schemeClr val="bg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03</a:t>
              </a:r>
              <a:endParaRPr lang="ko-KR" altLang="en-US" sz="2800" b="1" spc="300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72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 제조업 </a:t>
              </a:r>
              <a:r>
                <a:rPr lang="en-US" altLang="ko-KR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(OEM/ODM)</a:t>
              </a:r>
              <a:endParaRPr lang="ko-KR" altLang="en-US" sz="20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7346" y="1474731"/>
            <a:ext cx="10317309" cy="3610133"/>
            <a:chOff x="893195" y="1474731"/>
            <a:chExt cx="10317309" cy="361013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ACAAB6B-AB36-47CC-8978-A44FA764D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3195" y="1477108"/>
              <a:ext cx="4776203" cy="360775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AC67BE1-9217-4CD2-BA87-4B615A6FA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6678" y="1474731"/>
              <a:ext cx="4973826" cy="3610133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86450C-E163-4E46-B3EC-1FDC5CF64B91}"/>
              </a:ext>
            </a:extLst>
          </p:cNvPr>
          <p:cNvSpPr/>
          <p:nvPr/>
        </p:nvSpPr>
        <p:spPr>
          <a:xfrm>
            <a:off x="3080401" y="5491907"/>
            <a:ext cx="603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패션업과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달리 제조업의 특성을 가지고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환율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원재료 가격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인건비에 영향을 받는다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733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 제조업 </a:t>
              </a:r>
              <a:r>
                <a:rPr lang="en-US" altLang="ko-KR" sz="20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(OEM/ODM)</a:t>
              </a:r>
              <a:endParaRPr lang="ko-KR" altLang="en-US" sz="20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Picture 2" descr="https://t1.daumcdn.net/news/201812/04/akn/20181204141248142blux.jpg">
            <a:extLst>
              <a:ext uri="{FF2B5EF4-FFF2-40B4-BE49-F238E27FC236}">
                <a16:creationId xmlns:a16="http://schemas.microsoft.com/office/drawing/2014/main" id="{5E63E256-A268-4DF4-BB4B-6D80BD52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97" y="1107361"/>
            <a:ext cx="3571360" cy="37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E72808-8AC2-4D43-A52B-C1BFB226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52" y="1277833"/>
            <a:ext cx="4513320" cy="3413472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044524" y="5016947"/>
            <a:ext cx="6102953" cy="1504677"/>
            <a:chOff x="3056246" y="4665257"/>
            <a:chExt cx="6102953" cy="1504677"/>
          </a:xfrm>
        </p:grpSpPr>
        <p:sp>
          <p:nvSpPr>
            <p:cNvPr id="4" name="직사각형 3"/>
            <p:cNvSpPr/>
            <p:nvPr/>
          </p:nvSpPr>
          <p:spPr>
            <a:xfrm>
              <a:off x="3477034" y="4665257"/>
              <a:ext cx="5261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주요 바이어들은 미국과 유럽의 패션기업</a:t>
              </a:r>
              <a:endPara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40353" y="5180352"/>
              <a:ext cx="5134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해당 국가의 소비 지표에 후행 하는 경향</a:t>
              </a:r>
              <a:endPara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056246" y="5708269"/>
              <a:ext cx="6102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생산시설이 인건비가 저렴한 동남아시아에 위치</a:t>
              </a:r>
              <a:endPara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781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A89368-D981-428D-9B3C-B44AB1B7EE38}"/>
              </a:ext>
            </a:extLst>
          </p:cNvPr>
          <p:cNvSpPr txBox="1"/>
          <p:nvPr/>
        </p:nvSpPr>
        <p:spPr>
          <a:xfrm>
            <a:off x="7428192" y="1971109"/>
            <a:ext cx="24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 제조 산업</a:t>
            </a:r>
            <a:endParaRPr lang="ko-KR" altLang="en-US" sz="2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E230E-5368-465F-A83C-F9ED054D61E2}"/>
              </a:ext>
            </a:extLst>
          </p:cNvPr>
          <p:cNvSpPr txBox="1"/>
          <p:nvPr/>
        </p:nvSpPr>
        <p:spPr>
          <a:xfrm>
            <a:off x="2674748" y="1941721"/>
            <a:ext cx="24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패션 </a:t>
            </a:r>
            <a:r>
              <a:rPr lang="ko-KR" altLang="en-US" sz="28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산업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B247078-6488-481A-B3FB-78F0C739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41" y="2621255"/>
            <a:ext cx="2611960" cy="26119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BD08B6D-447F-457A-BEB8-2D1D449B8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75" y="2688291"/>
            <a:ext cx="2438612" cy="24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8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LF </a:t>
              </a:r>
              <a:r>
                <a:rPr lang="en-US" altLang="ko-KR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브랜드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9661914-FDF5-417A-979A-B39BD8D506DB}"/>
              </a:ext>
            </a:extLst>
          </p:cNvPr>
          <p:cNvSpPr txBox="1"/>
          <p:nvPr/>
        </p:nvSpPr>
        <p:spPr>
          <a:xfrm>
            <a:off x="2820785" y="5999937"/>
            <a:ext cx="65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닥스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헤지스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라푸마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등의 대표적인 브랜드 보유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654187" y="1349945"/>
            <a:ext cx="3158716" cy="3970542"/>
            <a:chOff x="1654187" y="1349945"/>
            <a:chExt cx="3158716" cy="397054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142A720-D929-47D1-978E-72AD6D3E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525" y="2219172"/>
              <a:ext cx="2978317" cy="310131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663F0D4-D48E-4206-8D2C-33B4F11D3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187" y="1349945"/>
              <a:ext cx="3158716" cy="726579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C4106D45-D383-4F16-89D9-61933F009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5" y="1690592"/>
            <a:ext cx="6206151" cy="1869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0498A6-70A7-499C-ADAD-CB6EE568100A}"/>
              </a:ext>
            </a:extLst>
          </p:cNvPr>
          <p:cNvSpPr txBox="1"/>
          <p:nvPr/>
        </p:nvSpPr>
        <p:spPr>
          <a:xfrm>
            <a:off x="5973214" y="3884792"/>
            <a:ext cx="5194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식품 관련 회사인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LF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푸드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등을 자회사를 두고 사업 다각화를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모색</a:t>
            </a:r>
            <a:endParaRPr lang="en-US" altLang="ko-KR" sz="20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매출액의 대부분은 패션산업에서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제품생산은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100%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외주생산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20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LF </a:t>
              </a:r>
              <a:r>
                <a:rPr lang="en-US" altLang="ko-KR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브랜드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49739D-3454-4E24-B0E1-12EA8AB35886}"/>
              </a:ext>
            </a:extLst>
          </p:cNvPr>
          <p:cNvSpPr txBox="1"/>
          <p:nvPr/>
        </p:nvSpPr>
        <p:spPr>
          <a:xfrm>
            <a:off x="975009" y="4914643"/>
            <a:ext cx="3232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제품은 </a:t>
            </a:r>
            <a:r>
              <a:rPr lang="en-US" altLang="ko-KR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100% </a:t>
            </a:r>
            <a:r>
              <a:rPr lang="ko-KR" altLang="en-US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외주 생산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6300D-6470-4842-A395-9593F2F43C48}"/>
              </a:ext>
            </a:extLst>
          </p:cNvPr>
          <p:cNvSpPr txBox="1"/>
          <p:nvPr/>
        </p:nvSpPr>
        <p:spPr>
          <a:xfrm>
            <a:off x="4662494" y="4791531"/>
            <a:ext cx="339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국내 및 해외 사업장에서 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제품의 기획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영업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마케팅 등의 사업 활동을 수행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C7E10-1989-4667-A634-2B7D4CB30115}"/>
              </a:ext>
            </a:extLst>
          </p:cNvPr>
          <p:cNvSpPr txBox="1"/>
          <p:nvPr/>
        </p:nvSpPr>
        <p:spPr>
          <a:xfrm>
            <a:off x="8215561" y="4751714"/>
            <a:ext cx="3326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백화점 및 </a:t>
            </a:r>
            <a:r>
              <a:rPr lang="ko-KR" altLang="en-US" sz="22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가두점</a:t>
            </a:r>
            <a:r>
              <a:rPr lang="ko-KR" altLang="en-US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매장</a:t>
            </a:r>
            <a:r>
              <a:rPr lang="en-US" altLang="ko-KR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인터넷 쇼핑몰을 통해 판매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EE310E5-225F-4506-81D3-09A2F096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72" y="3424237"/>
            <a:ext cx="9525" cy="952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794561" y="2122907"/>
            <a:ext cx="10602877" cy="2256049"/>
            <a:chOff x="420249" y="2131668"/>
            <a:chExt cx="10602877" cy="225604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9B9BC25-EEE1-4A2F-ABE0-59D8B355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666" y="2156811"/>
              <a:ext cx="3037460" cy="2205763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A0D2FBBA-49B6-43EC-BDAA-969401EE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49" y="2131668"/>
              <a:ext cx="3593374" cy="225604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A2AA1D82-19FB-4912-AC9A-1A5D7669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367" y="2131668"/>
              <a:ext cx="3392555" cy="2256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66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LF </a:t>
              </a:r>
              <a:r>
                <a:rPr lang="en-US" altLang="ko-KR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lang="ko-KR" altLang="en-US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브랜드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B108E2-7FD1-402E-B00B-87AA7C844D5E}"/>
              </a:ext>
            </a:extLst>
          </p:cNvPr>
          <p:cNvSpPr txBox="1"/>
          <p:nvPr/>
        </p:nvSpPr>
        <p:spPr>
          <a:xfrm>
            <a:off x="1195445" y="5645395"/>
            <a:ext cx="980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전형적인 의류사업과 마찬가지로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분기 매출액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영업이익이 가장 높게 나타남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But,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내수 경기 부진으로 기대에는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못미치는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실적을 보여줌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98098" y="1483148"/>
            <a:ext cx="11195805" cy="3888979"/>
            <a:chOff x="473963" y="1483148"/>
            <a:chExt cx="11195805" cy="3888979"/>
          </a:xfrm>
        </p:grpSpPr>
        <p:grpSp>
          <p:nvGrpSpPr>
            <p:cNvPr id="5" name="그룹 4"/>
            <p:cNvGrpSpPr/>
            <p:nvPr/>
          </p:nvGrpSpPr>
          <p:grpSpPr>
            <a:xfrm>
              <a:off x="5902721" y="1783025"/>
              <a:ext cx="5767047" cy="3155434"/>
              <a:chOff x="5902721" y="2305584"/>
              <a:chExt cx="5767047" cy="31554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23B7BB6B-FC5E-4480-BBAE-A25BF1DE0A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15"/>
              <a:stretch/>
            </p:blipFill>
            <p:spPr>
              <a:xfrm>
                <a:off x="5902721" y="2305584"/>
                <a:ext cx="5767047" cy="283390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29B3CB-026E-484A-8D3D-5EBDFA4551AA}"/>
                  </a:ext>
                </a:extLst>
              </p:cNvPr>
              <p:cNvSpPr txBox="1"/>
              <p:nvPr/>
            </p:nvSpPr>
            <p:spPr>
              <a:xfrm>
                <a:off x="8797806" y="5153241"/>
                <a:ext cx="28719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출처 </a:t>
                </a:r>
                <a:r>
                  <a:rPr lang="en-US" altLang="ko-KR" sz="14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: </a:t>
                </a:r>
                <a:r>
                  <a:rPr lang="ko-KR" altLang="en-US" sz="1400" dirty="0" smtClean="0"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한국은행 「</a:t>
                </a:r>
                <a:r>
                  <a:rPr lang="ko-KR" altLang="en-US" sz="14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소비자동향조사</a:t>
                </a:r>
                <a:r>
                  <a:rPr lang="ko-KR" altLang="en-US" sz="1400" dirty="0" smtClean="0"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」</a:t>
                </a:r>
                <a:endParaRPr lang="ko-KR" altLang="en-US" sz="1400" dirty="0">
                  <a:latin typeface="나눔스퀘어 Light" panose="020B0600000101010101" pitchFamily="50" charset="-127"/>
                  <a:ea typeface="나눔스퀘어 Light" panose="020B0600000101010101" pitchFamily="50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473963" y="1483148"/>
              <a:ext cx="5164837" cy="3888979"/>
              <a:chOff x="473963" y="1483148"/>
              <a:chExt cx="5164837" cy="3888979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C0DD1668-2C1C-4432-860E-C5613FE1EDCF}"/>
                  </a:ext>
                </a:extLst>
              </p:cNvPr>
              <p:cNvGrpSpPr/>
              <p:nvPr/>
            </p:nvGrpSpPr>
            <p:grpSpPr>
              <a:xfrm>
                <a:off x="473963" y="1822618"/>
                <a:ext cx="5164837" cy="3549509"/>
                <a:chOff x="821156" y="962890"/>
                <a:chExt cx="8162424" cy="4349406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44E22240-02A1-4C5F-B871-A5900445B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1156" y="962890"/>
                  <a:ext cx="8162424" cy="4349406"/>
                </a:xfrm>
                <a:prstGeom prst="rect">
                  <a:avLst/>
                </a:prstGeom>
              </p:spPr>
            </p:pic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ED466965-4AC1-40ED-9B2F-8E417121DFB1}"/>
                    </a:ext>
                  </a:extLst>
                </p:cNvPr>
                <p:cNvSpPr/>
                <p:nvPr/>
              </p:nvSpPr>
              <p:spPr>
                <a:xfrm>
                  <a:off x="3176337" y="1427747"/>
                  <a:ext cx="417095" cy="1588169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ADFF5FE8-E235-4E81-A33F-2B5C8C4F22F0}"/>
                    </a:ext>
                  </a:extLst>
                </p:cNvPr>
                <p:cNvSpPr/>
                <p:nvPr/>
              </p:nvSpPr>
              <p:spPr>
                <a:xfrm>
                  <a:off x="4902368" y="1425752"/>
                  <a:ext cx="417095" cy="1588169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FA153324-F900-428A-9CDE-A3BB52808468}"/>
                    </a:ext>
                  </a:extLst>
                </p:cNvPr>
                <p:cNvSpPr/>
                <p:nvPr/>
              </p:nvSpPr>
              <p:spPr>
                <a:xfrm>
                  <a:off x="6663991" y="1425752"/>
                  <a:ext cx="417095" cy="1588169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196B17-2ECD-42F1-B0E4-06B2B0249ED6}"/>
                  </a:ext>
                </a:extLst>
              </p:cNvPr>
              <p:cNvSpPr txBox="1"/>
              <p:nvPr/>
            </p:nvSpPr>
            <p:spPr>
              <a:xfrm>
                <a:off x="1247459" y="1483148"/>
                <a:ext cx="3617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주요실적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04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 </a:t>
              </a:r>
              <a:r>
                <a:rPr kumimoji="1"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kumimoji="1" lang="ko-KR" altLang="en-US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제조업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980287" y="1621972"/>
            <a:ext cx="4904157" cy="4288845"/>
            <a:chOff x="1263316" y="2294036"/>
            <a:chExt cx="4310742" cy="363727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9059A7F-E970-4FCC-A2CF-308B9EED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39" y="2294036"/>
              <a:ext cx="3925610" cy="31404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04FBBF-4C23-4B9B-AD98-C44FBDF59FA7}"/>
                </a:ext>
              </a:extLst>
            </p:cNvPr>
            <p:cNvSpPr txBox="1"/>
            <p:nvPr/>
          </p:nvSpPr>
          <p:spPr>
            <a:xfrm>
              <a:off x="1263316" y="5623535"/>
              <a:ext cx="4310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출처 </a:t>
              </a:r>
              <a:r>
                <a:rPr lang="en-US" altLang="ko-KR" sz="1400" dirty="0" smtClean="0"/>
                <a:t>: </a:t>
              </a:r>
              <a:r>
                <a:rPr lang="ko-KR" altLang="en-US" sz="1400" dirty="0" err="1" smtClean="0">
                  <a:latin typeface="+mj-lt"/>
                </a:rPr>
                <a:t>한세실업</a:t>
              </a:r>
              <a:r>
                <a:rPr lang="en-US" altLang="ko-KR" sz="1400" dirty="0" smtClean="0">
                  <a:latin typeface="+mj-lt"/>
                </a:rPr>
                <a:t> </a:t>
              </a:r>
              <a:r>
                <a:rPr lang="en-US" altLang="ko-KR" sz="1400" dirty="0">
                  <a:latin typeface="+mj-lt"/>
                </a:rPr>
                <a:t>2018</a:t>
              </a:r>
              <a:r>
                <a:rPr lang="ko-KR" altLang="en-US" sz="1400" dirty="0">
                  <a:latin typeface="+mj-lt"/>
                </a:rPr>
                <a:t>년</a:t>
              </a:r>
              <a:r>
                <a:rPr lang="en-US" altLang="ko-KR" sz="1400" dirty="0">
                  <a:latin typeface="+mj-lt"/>
                </a:rPr>
                <a:t>~2019</a:t>
              </a:r>
              <a:r>
                <a:rPr lang="ko-KR" altLang="en-US" sz="1400" dirty="0">
                  <a:latin typeface="+mj-lt"/>
                </a:rPr>
                <a:t>년 예상매출액</a:t>
              </a:r>
              <a:r>
                <a:rPr lang="en-US" altLang="ko-KR" sz="1400" dirty="0">
                  <a:latin typeface="+mj-lt"/>
                </a:rPr>
                <a:t>, </a:t>
              </a:r>
              <a:r>
                <a:rPr lang="ko-KR" altLang="en-US" sz="1400" dirty="0">
                  <a:latin typeface="+mj-lt"/>
                </a:rPr>
                <a:t>영업이익  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406554" y="997793"/>
            <a:ext cx="4565118" cy="5271555"/>
            <a:chOff x="6384783" y="1041142"/>
            <a:chExt cx="4565118" cy="527155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703EE65-283D-4050-AE1D-F1B7479D9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" r="5682"/>
            <a:stretch/>
          </p:blipFill>
          <p:spPr>
            <a:xfrm>
              <a:off x="6384783" y="1331364"/>
              <a:ext cx="4565118" cy="4981333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6587457" y="1041142"/>
              <a:ext cx="4230618" cy="1417262"/>
              <a:chOff x="6604083" y="1041142"/>
              <a:chExt cx="4230618" cy="1417262"/>
            </a:xfrm>
          </p:grpSpPr>
          <p:pic>
            <p:nvPicPr>
              <p:cNvPr id="14" name="Picture 12" descr="https://www.hansae.com/ko/common/img/buyer/buyer_logo_l_dkny.png">
                <a:extLst>
                  <a:ext uri="{FF2B5EF4-FFF2-40B4-BE49-F238E27FC236}">
                    <a16:creationId xmlns:a16="http://schemas.microsoft.com/office/drawing/2014/main" id="{95F4A601-6ECA-458E-AFC7-43063439C4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4083" y="1268210"/>
                <a:ext cx="957944" cy="95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 descr="https://www.hansae.com/ko/common/img/buyer/buyer_logo_l_ralphlauren.png">
                <a:extLst>
                  <a:ext uri="{FF2B5EF4-FFF2-40B4-BE49-F238E27FC236}">
                    <a16:creationId xmlns:a16="http://schemas.microsoft.com/office/drawing/2014/main" id="{8636C2C1-0B75-4A99-9FDA-93CDF9CCA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5279" y="1067589"/>
                <a:ext cx="1269796" cy="12697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6" descr="https://www.hansae.com/ko/common/img/buyer/buyer_logo_l_bananarepublic.png">
                <a:extLst>
                  <a:ext uri="{FF2B5EF4-FFF2-40B4-BE49-F238E27FC236}">
                    <a16:creationId xmlns:a16="http://schemas.microsoft.com/office/drawing/2014/main" id="{8FFC21B0-7CCC-48F0-87BF-6E0726591C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7439" y="1041142"/>
                <a:ext cx="1417262" cy="1417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9726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9C3D81-B3D1-4C09-BBCA-3DAEDD00C5F2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 </a:t>
              </a:r>
              <a:r>
                <a:rPr kumimoji="1"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- </a:t>
              </a:r>
              <a:r>
                <a:rPr kumimoji="1" lang="ko-KR" altLang="en-US" sz="24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제조업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D02A2C-EF58-46A6-A465-B04DAFE72AD4}"/>
              </a:ext>
            </a:extLst>
          </p:cNvPr>
          <p:cNvSpPr txBox="1"/>
          <p:nvPr/>
        </p:nvSpPr>
        <p:spPr>
          <a:xfrm>
            <a:off x="435042" y="1424057"/>
            <a:ext cx="318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환율변동의  영향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4E829-C43B-4327-8FF2-1C12808DD45D}"/>
              </a:ext>
            </a:extLst>
          </p:cNvPr>
          <p:cNvSpPr txBox="1"/>
          <p:nvPr/>
        </p:nvSpPr>
        <p:spPr>
          <a:xfrm>
            <a:off x="49969" y="5353064"/>
            <a:ext cx="120920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한세실업의 경우 </a:t>
            </a:r>
            <a:r>
              <a:rPr lang="ko-KR" altLang="en-US" sz="225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미국향</a:t>
            </a:r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수주가 절대다수이기 때문에 환율변동에 따른 이익</a:t>
            </a:r>
            <a:r>
              <a:rPr lang="en-US" altLang="ko-KR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손실 변동 예상치가 </a:t>
            </a:r>
            <a:endParaRPr lang="en-US" altLang="ko-KR" sz="225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당기순이익 대비 약 </a:t>
            </a:r>
            <a:r>
              <a:rPr lang="en-US" altLang="ko-KR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52%</a:t>
            </a:r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</a:t>
            </a:r>
            <a:r>
              <a:rPr lang="en-US" altLang="ko-KR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OEM </a:t>
            </a:r>
            <a:r>
              <a:rPr lang="ko-KR" altLang="en-US" sz="22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기업들 중에서도 다소 높은 편임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141055" y="2248650"/>
            <a:ext cx="7909890" cy="2684172"/>
            <a:chOff x="2141055" y="2248650"/>
            <a:chExt cx="7909890" cy="268417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17D093A-BB05-4147-BCBB-226E7058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055" y="2248650"/>
              <a:ext cx="7909890" cy="23075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45375A-05D4-481F-B5B3-30C2C1CB8B68}"/>
                </a:ext>
              </a:extLst>
            </p:cNvPr>
            <p:cNvSpPr txBox="1"/>
            <p:nvPr/>
          </p:nvSpPr>
          <p:spPr>
            <a:xfrm>
              <a:off x="6906638" y="4594268"/>
              <a:ext cx="3144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/>
                <a:t>출처 </a:t>
              </a:r>
              <a:r>
                <a:rPr lang="en-US" altLang="ko-KR" sz="1600" dirty="0"/>
                <a:t>: 2018</a:t>
              </a:r>
              <a:r>
                <a:rPr lang="ko-KR" altLang="en-US" sz="1600" dirty="0"/>
                <a:t>년 </a:t>
              </a:r>
              <a:r>
                <a:rPr lang="ko-KR" altLang="en-US" sz="1600" dirty="0" err="1" smtClean="0"/>
                <a:t>한세실업</a:t>
              </a:r>
              <a:r>
                <a:rPr lang="en-US" altLang="ko-KR" sz="1600" dirty="0" smtClean="0"/>
                <a:t> </a:t>
              </a:r>
              <a:r>
                <a:rPr lang="ko-KR" altLang="en-US" sz="1600" dirty="0"/>
                <a:t>사업보고서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87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내용 개체 틀 3">
            <a:extLst>
              <a:ext uri="{FF2B5EF4-FFF2-40B4-BE49-F238E27FC236}">
                <a16:creationId xmlns:a16="http://schemas.microsoft.com/office/drawing/2014/main" id="{E6E571F5-8083-4146-AA45-4B8CEC7F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415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5" y="5762245"/>
            <a:ext cx="1034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메르스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여파로 소비심리가 위축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=&gt;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할인판매 확대로 수익성 저하 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- 15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3Q, 4Q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실적이 컨센서스 하회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7280B60-169B-4B87-887D-C1AAB013908F}"/>
              </a:ext>
            </a:extLst>
          </p:cNvPr>
          <p:cNvSpPr/>
          <p:nvPr/>
        </p:nvSpPr>
        <p:spPr>
          <a:xfrm rot="2089770">
            <a:off x="1752701" y="2427404"/>
            <a:ext cx="3336976" cy="1434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03BEAC4-2737-4F6A-9597-9CD42D4685B9}"/>
              </a:ext>
            </a:extLst>
          </p:cNvPr>
          <p:cNvSpPr/>
          <p:nvPr/>
        </p:nvSpPr>
        <p:spPr>
          <a:xfrm>
            <a:off x="3632433" y="2035176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42053" y="5257089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A(15.10-16.02)</a:t>
            </a:r>
          </a:p>
        </p:txBody>
      </p:sp>
    </p:spTree>
    <p:extLst>
      <p:ext uri="{BB962C8B-B14F-4D97-AF65-F5344CB8AC3E}">
        <p14:creationId xmlns:p14="http://schemas.microsoft.com/office/powerpoint/2010/main" val="185232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내용 개체 틀 3">
            <a:extLst>
              <a:ext uri="{FF2B5EF4-FFF2-40B4-BE49-F238E27FC236}">
                <a16:creationId xmlns:a16="http://schemas.microsoft.com/office/drawing/2014/main" id="{FC7B0EB3-27BD-4C71-A315-D352F981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41567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11498CDA-2FFB-4C4B-8680-89785DCA794A}"/>
              </a:ext>
            </a:extLst>
          </p:cNvPr>
          <p:cNvSpPr/>
          <p:nvPr/>
        </p:nvSpPr>
        <p:spPr>
          <a:xfrm>
            <a:off x="4546833" y="3489820"/>
            <a:ext cx="1879134" cy="748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B087A3C-217C-44A7-9B1D-C9DAA5930C64}"/>
              </a:ext>
            </a:extLst>
          </p:cNvPr>
          <p:cNvSpPr/>
          <p:nvPr/>
        </p:nvSpPr>
        <p:spPr>
          <a:xfrm>
            <a:off x="5373148" y="304311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B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27200" y="5257089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B(16.02-04)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5" y="5762245"/>
            <a:ext cx="1034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액세서리 카테고리 매출 비중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23%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상승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온라인 채널 활성화 노력</a:t>
            </a:r>
          </a:p>
        </p:txBody>
      </p:sp>
    </p:spTree>
    <p:extLst>
      <p:ext uri="{BB962C8B-B14F-4D97-AF65-F5344CB8AC3E}">
        <p14:creationId xmlns:p14="http://schemas.microsoft.com/office/powerpoint/2010/main" val="1150908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패션 산업 구분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512407" y="1680583"/>
            <a:ext cx="7167187" cy="3688839"/>
            <a:chOff x="3437809" y="1680583"/>
            <a:chExt cx="7167187" cy="3688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49396B-A176-47BE-ACD9-2F74AACE29D1}"/>
                </a:ext>
              </a:extLst>
            </p:cNvPr>
            <p:cNvSpPr txBox="1"/>
            <p:nvPr/>
          </p:nvSpPr>
          <p:spPr>
            <a:xfrm>
              <a:off x="7986084" y="4846202"/>
              <a:ext cx="2336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의류 제조 산업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04AFB1-8930-4AF8-BA3E-0B25BA6F0B3D}"/>
                </a:ext>
              </a:extLst>
            </p:cNvPr>
            <p:cNvSpPr txBox="1"/>
            <p:nvPr/>
          </p:nvSpPr>
          <p:spPr>
            <a:xfrm>
              <a:off x="3961522" y="4846202"/>
              <a:ext cx="1622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패션 산업</a:t>
              </a: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B247078-6488-481A-B3FB-78F0C739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809" y="1680583"/>
              <a:ext cx="2670033" cy="2670033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BD08B6D-447F-457A-BEB8-2D1D449B8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963" y="1680583"/>
              <a:ext cx="2670033" cy="267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5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내용 개체 틀 3">
            <a:extLst>
              <a:ext uri="{FF2B5EF4-FFF2-40B4-BE49-F238E27FC236}">
                <a16:creationId xmlns:a16="http://schemas.microsoft.com/office/drawing/2014/main" id="{716B8ED8-E0F2-490A-AB0D-745731BF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41567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18C02C86-1442-4020-93EF-E4059034E0AF}"/>
              </a:ext>
            </a:extLst>
          </p:cNvPr>
          <p:cNvSpPr/>
          <p:nvPr/>
        </p:nvSpPr>
        <p:spPr>
          <a:xfrm rot="1380000">
            <a:off x="5372170" y="3678414"/>
            <a:ext cx="2723084" cy="1003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F074E2-FFD0-4B50-B2BF-093248609114}"/>
              </a:ext>
            </a:extLst>
          </p:cNvPr>
          <p:cNvSpPr/>
          <p:nvPr/>
        </p:nvSpPr>
        <p:spPr>
          <a:xfrm>
            <a:off x="6832373" y="329226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27200" y="5267975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C(16.04-07)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762245"/>
            <a:ext cx="1058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LF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Mid-end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브랜드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신사복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캐주얼 등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매출부진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질슈트어트와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일꼬르소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브랜드를 백화점에서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철수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백화점 의존도 감소 노력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029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8883C193-31ED-4C7D-A669-861AA855D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39364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9A4191A2-425C-4A7A-90CB-1FEFDDD47F2D}"/>
              </a:ext>
            </a:extLst>
          </p:cNvPr>
          <p:cNvSpPr/>
          <p:nvPr/>
        </p:nvSpPr>
        <p:spPr>
          <a:xfrm rot="160868">
            <a:off x="1974879" y="4001496"/>
            <a:ext cx="4788749" cy="846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C032D5-1D0A-48DD-A70E-A27EFADB96CF}"/>
              </a:ext>
            </a:extLst>
          </p:cNvPr>
          <p:cNvSpPr/>
          <p:nvPr/>
        </p:nvSpPr>
        <p:spPr>
          <a:xfrm>
            <a:off x="4142750" y="342900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D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27200" y="5142782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D(16.08-17.03)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효율성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작업을 통해 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2Q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컨센을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상회하는 양호한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실적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온라인 비중 강화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- 1/4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주류 유통업체 ‘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인덜지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 지분 약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50%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인수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결정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사업 다각화의 일환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20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- 17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1Q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촛불집회 영향으로 백화점 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집객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감소하여 전반적인 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의류소비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부진</a:t>
            </a:r>
          </a:p>
        </p:txBody>
      </p:sp>
    </p:spTree>
    <p:extLst>
      <p:ext uri="{BB962C8B-B14F-4D97-AF65-F5344CB8AC3E}">
        <p14:creationId xmlns:p14="http://schemas.microsoft.com/office/powerpoint/2010/main" val="384863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E1DD6BAB-25BB-4922-8623-54C09C33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39364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475E00F4-6CA2-4733-B36A-A2672662483C}"/>
              </a:ext>
            </a:extLst>
          </p:cNvPr>
          <p:cNvSpPr/>
          <p:nvPr/>
        </p:nvSpPr>
        <p:spPr>
          <a:xfrm rot="8123090">
            <a:off x="5804675" y="2710010"/>
            <a:ext cx="4079185" cy="110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0F6978-DF25-4425-A784-D4F76A130F4B}"/>
              </a:ext>
            </a:extLst>
          </p:cNvPr>
          <p:cNvSpPr/>
          <p:nvPr/>
        </p:nvSpPr>
        <p:spPr>
          <a:xfrm>
            <a:off x="7000151" y="2640064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32810" y="5142782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E(17.03-08)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- 17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1Q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영업이익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컨센서스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41%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상회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=&gt;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효율성 작업의 결과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- 2016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매출의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20%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 온라인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모바일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매출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 ASP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하락과 고정비 부담 완화 등 수익성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제고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 사업 이외에도 식음료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화장품 등의 신규사업의 매출 성장세</a:t>
            </a:r>
          </a:p>
        </p:txBody>
      </p:sp>
    </p:spTree>
    <p:extLst>
      <p:ext uri="{BB962C8B-B14F-4D97-AF65-F5344CB8AC3E}">
        <p14:creationId xmlns:p14="http://schemas.microsoft.com/office/powerpoint/2010/main" val="308624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2D96EF18-DA58-4E5B-AC6B-49A7A740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12B1F9E1-7CBF-4CC9-9D11-30C1FC877010}"/>
              </a:ext>
            </a:extLst>
          </p:cNvPr>
          <p:cNvSpPr/>
          <p:nvPr/>
        </p:nvSpPr>
        <p:spPr>
          <a:xfrm rot="3514505">
            <a:off x="1666053" y="3000464"/>
            <a:ext cx="2539951" cy="857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CDBB397-660F-4F98-89F3-4C2D29AFEF28}"/>
              </a:ext>
            </a:extLst>
          </p:cNvPr>
          <p:cNvSpPr/>
          <p:nvPr/>
        </p:nvSpPr>
        <p:spPr>
          <a:xfrm>
            <a:off x="3292217" y="2767101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F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32810" y="5142782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F(17.08-10)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캐쉬카우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역할을 해오던 국내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 부문의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매출액 성장률 저조</a:t>
            </a: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- 17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3Q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영업이익이 증가했지만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2,3Q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인수한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LF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푸드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실적 반영으로 인한 것</a:t>
            </a: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신규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브랜드 론칭으로 수익 효율화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둔화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09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995F488-1EBD-4C14-8047-7B1521E7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F5F16FD-E037-467A-9AFA-DCE075A120B2}"/>
              </a:ext>
            </a:extLst>
          </p:cNvPr>
          <p:cNvSpPr/>
          <p:nvPr/>
        </p:nvSpPr>
        <p:spPr>
          <a:xfrm rot="7397680">
            <a:off x="2717504" y="2688363"/>
            <a:ext cx="2635993" cy="1023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63277CA-7437-4408-B14B-511FE37C10E7}"/>
              </a:ext>
            </a:extLst>
          </p:cNvPr>
          <p:cNvSpPr/>
          <p:nvPr/>
        </p:nvSpPr>
        <p:spPr>
          <a:xfrm>
            <a:off x="3602610" y="2279657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G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42053" y="5142782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G(17.11-18.01)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롱 패딩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신드롬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겨울 성수기 효과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평창올림픽 특수</a:t>
            </a: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소비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회복으로 경기에 가장 민감한 남성복 매출이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만에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증가</a:t>
            </a: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자회사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실적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호조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 LF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푸드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등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647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1123CCA9-84EF-46A6-BBB4-1204CE512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D31E1580-7CE0-499F-AD14-F2FF8B14CD55}"/>
              </a:ext>
            </a:extLst>
          </p:cNvPr>
          <p:cNvSpPr/>
          <p:nvPr/>
        </p:nvSpPr>
        <p:spPr>
          <a:xfrm rot="3514505">
            <a:off x="3936489" y="2692132"/>
            <a:ext cx="2358161" cy="857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E01EE84-0A4E-4771-969F-79B8E01CE23C}"/>
              </a:ext>
            </a:extLst>
          </p:cNvPr>
          <p:cNvSpPr/>
          <p:nvPr/>
        </p:nvSpPr>
        <p:spPr>
          <a:xfrm>
            <a:off x="5557245" y="2455877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H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20788" y="5142782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H(18.02-03)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앞으로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성장 동력에 대한 물음표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055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A6CDC92-84AD-4589-AE3A-11052291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BECB5ED7-8F81-4406-A893-DE6227D1E120}"/>
              </a:ext>
            </a:extLst>
          </p:cNvPr>
          <p:cNvSpPr/>
          <p:nvPr/>
        </p:nvSpPr>
        <p:spPr>
          <a:xfrm rot="21251777">
            <a:off x="5367347" y="3122038"/>
            <a:ext cx="1988104" cy="1001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4D0CB1-A7A9-413A-86F5-46B65DE02B95}"/>
              </a:ext>
            </a:extLst>
          </p:cNvPr>
          <p:cNvSpPr/>
          <p:nvPr/>
        </p:nvSpPr>
        <p:spPr>
          <a:xfrm>
            <a:off x="6134896" y="2637632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69680" y="5142782"/>
            <a:ext cx="145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I(18.03-07)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잡화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스포츠 등으로 꾸준한 사업 확장</a:t>
            </a:r>
          </a:p>
        </p:txBody>
      </p:sp>
    </p:spTree>
    <p:extLst>
      <p:ext uri="{BB962C8B-B14F-4D97-AF65-F5344CB8AC3E}">
        <p14:creationId xmlns:p14="http://schemas.microsoft.com/office/powerpoint/2010/main" val="339663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5CF21C4-F1DD-45DE-A6EC-7C502946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AC54A54F-4760-46B6-84E7-0A9E47EFAE09}"/>
              </a:ext>
            </a:extLst>
          </p:cNvPr>
          <p:cNvSpPr/>
          <p:nvPr/>
        </p:nvSpPr>
        <p:spPr>
          <a:xfrm rot="2560289">
            <a:off x="6478190" y="3614627"/>
            <a:ext cx="2411434" cy="795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E3AE43-08BB-4D33-AB85-E124E7D9A77F}"/>
              </a:ext>
            </a:extLst>
          </p:cNvPr>
          <p:cNvSpPr/>
          <p:nvPr/>
        </p:nvSpPr>
        <p:spPr>
          <a:xfrm>
            <a:off x="7457404" y="2930701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J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46436" y="514278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J(18.08-11)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- 8/23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sz="2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코람코자산신탁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 지분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46%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인수 관련 조회 공시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인수가액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1600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억원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- 11/22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지분 약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50%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인수로 부동산 금융업 분야로 사업 다각화</a:t>
            </a:r>
          </a:p>
        </p:txBody>
      </p:sp>
    </p:spTree>
    <p:extLst>
      <p:ext uri="{BB962C8B-B14F-4D97-AF65-F5344CB8AC3E}">
        <p14:creationId xmlns:p14="http://schemas.microsoft.com/office/powerpoint/2010/main" val="837367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791056-2856-4537-B018-0C440287FADE}"/>
              </a:ext>
            </a:extLst>
          </p:cNvPr>
          <p:cNvSpPr txBox="1"/>
          <p:nvPr/>
        </p:nvSpPr>
        <p:spPr>
          <a:xfrm>
            <a:off x="5107823" y="5263509"/>
            <a:ext cx="197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코스피 지수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3807414-9432-4CAE-ADF7-6EF67940A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71" y="1623370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AC54A54F-4760-46B6-84E7-0A9E47EFAE09}"/>
              </a:ext>
            </a:extLst>
          </p:cNvPr>
          <p:cNvSpPr/>
          <p:nvPr/>
        </p:nvSpPr>
        <p:spPr>
          <a:xfrm rot="2560289">
            <a:off x="5566074" y="3032092"/>
            <a:ext cx="3755907" cy="1359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6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LF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179D256-05BA-4932-A381-C20DF500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42683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A1E86903-4E6B-4D65-B39B-062D5485BDE7}"/>
              </a:ext>
            </a:extLst>
          </p:cNvPr>
          <p:cNvSpPr/>
          <p:nvPr/>
        </p:nvSpPr>
        <p:spPr>
          <a:xfrm rot="19641243">
            <a:off x="7927326" y="3964043"/>
            <a:ext cx="1640373" cy="688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9A20D5A-B6A3-4C4B-B55F-BCA6BE42A67E}"/>
              </a:ext>
            </a:extLst>
          </p:cNvPr>
          <p:cNvSpPr/>
          <p:nvPr/>
        </p:nvSpPr>
        <p:spPr>
          <a:xfrm>
            <a:off x="8649172" y="3499419"/>
            <a:ext cx="196680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59072" y="5142782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K(18.11-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현재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FD162-2E6E-4857-8740-A616284E49EC}"/>
              </a:ext>
            </a:extLst>
          </p:cNvPr>
          <p:cNvSpPr txBox="1"/>
          <p:nvPr/>
        </p:nvSpPr>
        <p:spPr>
          <a:xfrm>
            <a:off x="925004" y="5560850"/>
            <a:ext cx="1058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- 18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4Q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17 4Q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추위와 평창올림픽으로 양호했던 실적이 기저부담으로 작용하여 기대에 못 미침</a:t>
            </a:r>
          </a:p>
        </p:txBody>
      </p:sp>
    </p:spTree>
    <p:extLst>
      <p:ext uri="{BB962C8B-B14F-4D97-AF65-F5344CB8AC3E}">
        <p14:creationId xmlns:p14="http://schemas.microsoft.com/office/powerpoint/2010/main" val="324824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경기소비재란</a:t>
              </a:r>
              <a:r>
                <a:rPr kumimoji="1" lang="en-US" altLang="ko-KR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4E483B-476C-4422-B47A-83A119D26969}"/>
              </a:ext>
            </a:extLst>
          </p:cNvPr>
          <p:cNvSpPr txBox="1"/>
          <p:nvPr/>
        </p:nvSpPr>
        <p:spPr>
          <a:xfrm>
            <a:off x="3773957" y="5877349"/>
            <a:ext cx="464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경기 활성화에 큰 영향을 받는 소비재를 뜻하며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자동차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미디어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레저 등이 있다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5AC85D2-7B72-42F1-974B-B573F00292F5}"/>
              </a:ext>
            </a:extLst>
          </p:cNvPr>
          <p:cNvGrpSpPr/>
          <p:nvPr/>
        </p:nvGrpSpPr>
        <p:grpSpPr>
          <a:xfrm>
            <a:off x="2762668" y="1138469"/>
            <a:ext cx="6666664" cy="4528011"/>
            <a:chOff x="1874221" y="1789910"/>
            <a:chExt cx="7163457" cy="4868458"/>
          </a:xfrm>
        </p:grpSpPr>
        <p:pic>
          <p:nvPicPr>
            <p:cNvPr id="11" name="Picture 2" descr="ë§í¸ì ëí ì´ë¯¸ì§ ê²ìê²°ê³¼">
              <a:extLst>
                <a:ext uri="{FF2B5EF4-FFF2-40B4-BE49-F238E27FC236}">
                  <a16:creationId xmlns:a16="http://schemas.microsoft.com/office/drawing/2014/main" id="{0F8A26CF-F708-4016-AFB0-F6903527E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21" y="1826162"/>
              <a:ext cx="3567149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ìëì°¨ì°ìì ëí ì´ë¯¸ì§ ê²ìê²°ê³¼">
              <a:extLst>
                <a:ext uri="{FF2B5EF4-FFF2-40B4-BE49-F238E27FC236}">
                  <a16:creationId xmlns:a16="http://schemas.microsoft.com/office/drawing/2014/main" id="{A2FC0AE0-85EB-44AF-B385-2195A7C85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678" y="1789910"/>
              <a:ext cx="3564000" cy="2412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ë ì ì ëí ì´ë¯¸ì§ ê²ìê²°ê³¼">
              <a:extLst>
                <a:ext uri="{FF2B5EF4-FFF2-40B4-BE49-F238E27FC236}">
                  <a16:creationId xmlns:a16="http://schemas.microsoft.com/office/drawing/2014/main" id="{B803C823-1054-4625-942D-99D8937DBA5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678" y="4282368"/>
              <a:ext cx="3564000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ìë¥ì ëí ì´ë¯¸ì§ ê²ìê²°ê³¼">
              <a:extLst>
                <a:ext uri="{FF2B5EF4-FFF2-40B4-BE49-F238E27FC236}">
                  <a16:creationId xmlns:a16="http://schemas.microsoft.com/office/drawing/2014/main" id="{94B7C2AA-E26B-45CD-896A-0940A08D0C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370" y="4282368"/>
              <a:ext cx="3564000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674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794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r>
              <a:rPr lang="ko-KR" altLang="en-US" dirty="0" smtClean="0"/>
              <a:t>글로벌 </a:t>
            </a:r>
            <a:r>
              <a:rPr lang="ko-KR" altLang="en-US" dirty="0"/>
              <a:t>브랜드 </a:t>
            </a:r>
            <a:r>
              <a:rPr lang="ko-KR" altLang="en-US" dirty="0" smtClean="0"/>
              <a:t>기업 </a:t>
            </a:r>
            <a:r>
              <a:rPr lang="en-US" altLang="ko-KR" dirty="0" smtClean="0"/>
              <a:t>(</a:t>
            </a:r>
            <a:r>
              <a:rPr lang="ko-KR" altLang="en-US" dirty="0" smtClean="0"/>
              <a:t> 바이어 </a:t>
            </a:r>
            <a:r>
              <a:rPr lang="en-US" altLang="ko-KR" dirty="0" err="1" smtClean="0"/>
              <a:t>ex.GAP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들의 </a:t>
            </a:r>
            <a:r>
              <a:rPr lang="ko-KR" altLang="en-US" dirty="0"/>
              <a:t>매출 </a:t>
            </a:r>
            <a:r>
              <a:rPr lang="ko-KR" altLang="en-US" dirty="0" smtClean="0"/>
              <a:t>감소 </a:t>
            </a:r>
            <a:r>
              <a:rPr lang="en-US" altLang="ko-KR" dirty="0" smtClean="0"/>
              <a:t>=&gt; top-tier</a:t>
            </a:r>
            <a:r>
              <a:rPr lang="ko-KR" altLang="en-US" dirty="0"/>
              <a:t> </a:t>
            </a:r>
            <a:r>
              <a:rPr lang="ko-KR" altLang="en-US" dirty="0" smtClean="0"/>
              <a:t>기업의 상대적 </a:t>
            </a:r>
            <a:r>
              <a:rPr lang="ko-KR" altLang="en-US" dirty="0"/>
              <a:t>시장 점유율 </a:t>
            </a:r>
            <a:r>
              <a:rPr lang="ko-KR" altLang="en-US" dirty="0" smtClean="0"/>
              <a:t>상승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 =&gt; </a:t>
            </a:r>
            <a:r>
              <a:rPr lang="ko-KR" altLang="en-US" dirty="0" smtClean="0"/>
              <a:t>고 마진 </a:t>
            </a:r>
            <a:r>
              <a:rPr lang="ko-KR" altLang="en-US" dirty="0"/>
              <a:t>바이어 </a:t>
            </a:r>
            <a:r>
              <a:rPr lang="ko-KR" altLang="en-US" dirty="0" smtClean="0"/>
              <a:t>비중 증가</a:t>
            </a:r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환율 상승 </a:t>
            </a:r>
            <a:r>
              <a:rPr lang="en-US" altLang="ko-KR" dirty="0" smtClean="0"/>
              <a:t>=&gt; </a:t>
            </a:r>
            <a:r>
              <a:rPr lang="ko-KR" altLang="en-US" dirty="0" smtClean="0"/>
              <a:t>수출 기업 수혜</a:t>
            </a:r>
            <a:r>
              <a:rPr lang="en-US" altLang="ko-KR" dirty="0"/>
              <a:t> </a:t>
            </a:r>
            <a:r>
              <a:rPr lang="en-US" altLang="ko-KR" dirty="0" smtClean="0"/>
              <a:t>   - TPP(</a:t>
            </a:r>
            <a:r>
              <a:rPr lang="ko-KR" altLang="en-US" dirty="0" smtClean="0"/>
              <a:t>환태평양경제협정</a:t>
            </a:r>
            <a:r>
              <a:rPr lang="en-US" altLang="ko-KR" dirty="0"/>
              <a:t>)</a:t>
            </a:r>
            <a:r>
              <a:rPr lang="ko-KR" altLang="en-US" dirty="0" smtClean="0"/>
              <a:t>에 </a:t>
            </a:r>
            <a:r>
              <a:rPr lang="ko-KR" altLang="en-US" dirty="0"/>
              <a:t>베트남이 가입하게 </a:t>
            </a:r>
            <a:r>
              <a:rPr lang="ko-KR" altLang="en-US" dirty="0" smtClean="0"/>
              <a:t>되면서</a:t>
            </a:r>
            <a:r>
              <a:rPr lang="en-US" altLang="ko-KR" dirty="0"/>
              <a:t> </a:t>
            </a:r>
            <a:r>
              <a:rPr lang="ko-KR" altLang="en-US" dirty="0" smtClean="0"/>
              <a:t>관세 혜택</a:t>
            </a:r>
            <a:r>
              <a:rPr lang="en-US" altLang="ko-KR" dirty="0"/>
              <a:t> </a:t>
            </a:r>
            <a:r>
              <a:rPr lang="ko-KR" altLang="en-US" dirty="0" smtClean="0"/>
              <a:t>기대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44BF40-0895-440F-BE43-3C336D1D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548804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9C28170-A707-4478-A560-5F376C310ED0}"/>
              </a:ext>
            </a:extLst>
          </p:cNvPr>
          <p:cNvSpPr/>
          <p:nvPr/>
        </p:nvSpPr>
        <p:spPr>
          <a:xfrm rot="18085086">
            <a:off x="1640399" y="2656987"/>
            <a:ext cx="2468787" cy="1001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F03631-3A6E-43B8-83C8-995790D5DFB2}"/>
              </a:ext>
            </a:extLst>
          </p:cNvPr>
          <p:cNvSpPr/>
          <p:nvPr/>
        </p:nvSpPr>
        <p:spPr>
          <a:xfrm>
            <a:off x="2575420" y="2035176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47851" y="5310051"/>
            <a:ext cx="16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A(15.07-09)</a:t>
            </a:r>
          </a:p>
        </p:txBody>
      </p:sp>
    </p:spTree>
    <p:extLst>
      <p:ext uri="{BB962C8B-B14F-4D97-AF65-F5344CB8AC3E}">
        <p14:creationId xmlns:p14="http://schemas.microsoft.com/office/powerpoint/2010/main" val="1092273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94A4C5CA-5A5C-491D-815C-30603C8B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548804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C386C0D9-3D81-4F2E-A746-2C27D57C7EBA}"/>
              </a:ext>
            </a:extLst>
          </p:cNvPr>
          <p:cNvSpPr/>
          <p:nvPr/>
        </p:nvSpPr>
        <p:spPr>
          <a:xfrm>
            <a:off x="2986481" y="2046914"/>
            <a:ext cx="3015382" cy="1279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D772E6-A311-4685-B3D4-92AA1569B67E}"/>
              </a:ext>
            </a:extLst>
          </p:cNvPr>
          <p:cNvSpPr/>
          <p:nvPr/>
        </p:nvSpPr>
        <p:spPr>
          <a:xfrm>
            <a:off x="5775360" y="1899625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B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- 3Q </a:t>
            </a:r>
            <a:r>
              <a:rPr lang="ko-KR" altLang="en-US" dirty="0" smtClean="0"/>
              <a:t>호실적 </a:t>
            </a:r>
            <a:r>
              <a:rPr lang="en-US" altLang="ko-KR" dirty="0" smtClean="0"/>
              <a:t>(</a:t>
            </a:r>
            <a:r>
              <a:rPr lang="ko-KR" altLang="en-US" dirty="0"/>
              <a:t>환율 강세</a:t>
            </a:r>
            <a:r>
              <a:rPr lang="en-US" altLang="ko-KR" dirty="0"/>
              <a:t>, </a:t>
            </a:r>
            <a:r>
              <a:rPr lang="ko-KR" altLang="en-US" dirty="0"/>
              <a:t>오더 증가</a:t>
            </a:r>
            <a:r>
              <a:rPr lang="en-US" altLang="ko-KR" dirty="0"/>
              <a:t>, </a:t>
            </a:r>
            <a:r>
              <a:rPr lang="ko-KR" altLang="en-US" dirty="0"/>
              <a:t>베트남산 오더 선호 확대</a:t>
            </a:r>
            <a:r>
              <a:rPr lang="en-US" altLang="ko-KR" dirty="0"/>
              <a:t>, </a:t>
            </a:r>
            <a:r>
              <a:rPr lang="ko-KR" altLang="en-US" dirty="0" smtClean="0"/>
              <a:t>생산기지 확대에 따른 </a:t>
            </a:r>
            <a:r>
              <a:rPr lang="en-US" altLang="ko-KR" dirty="0" smtClean="0"/>
              <a:t>CAPA </a:t>
            </a:r>
            <a:r>
              <a:rPr lang="ko-KR" altLang="en-US" dirty="0"/>
              <a:t>안정 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B(15.10-16.02)</a:t>
            </a:r>
          </a:p>
        </p:txBody>
      </p:sp>
    </p:spTree>
    <p:extLst>
      <p:ext uri="{BB962C8B-B14F-4D97-AF65-F5344CB8AC3E}">
        <p14:creationId xmlns:p14="http://schemas.microsoft.com/office/powerpoint/2010/main" val="86566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F50E3187-8B02-4620-86BC-16F58833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548804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07C9CE77-D4E2-481C-A1DA-2E39F1E755B7}"/>
              </a:ext>
            </a:extLst>
          </p:cNvPr>
          <p:cNvSpPr/>
          <p:nvPr/>
        </p:nvSpPr>
        <p:spPr>
          <a:xfrm rot="1837494">
            <a:off x="5160975" y="3168177"/>
            <a:ext cx="4858226" cy="13301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D5A1DA2-352B-497A-AEE9-3EB8A61FAE12}"/>
              </a:ext>
            </a:extLst>
          </p:cNvPr>
          <p:cNvSpPr/>
          <p:nvPr/>
        </p:nvSpPr>
        <p:spPr>
          <a:xfrm>
            <a:off x="7590088" y="262953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- 1~4Q </a:t>
            </a:r>
            <a:r>
              <a:rPr lang="ko-KR" altLang="en-US" dirty="0" smtClean="0"/>
              <a:t>컨센서스를 </a:t>
            </a:r>
            <a:r>
              <a:rPr lang="ko-KR" altLang="en-US" dirty="0"/>
              <a:t>하회하며 실적 </a:t>
            </a:r>
            <a:r>
              <a:rPr lang="ko-KR" altLang="en-US" dirty="0" smtClean="0"/>
              <a:t>부진</a:t>
            </a:r>
            <a:r>
              <a:rPr lang="en-US" altLang="ko-KR" dirty="0" smtClean="0"/>
              <a:t> ( </a:t>
            </a:r>
            <a:r>
              <a:rPr lang="ko-KR" altLang="en-US" dirty="0" smtClean="0"/>
              <a:t>미국 소비 부진에 따른 글로벌 패션 브랜드 주가 폭락</a:t>
            </a:r>
            <a:endParaRPr lang="en-US" altLang="ko-KR" dirty="0"/>
          </a:p>
          <a:p>
            <a:r>
              <a:rPr lang="ko-KR" altLang="en-US" dirty="0" smtClean="0"/>
              <a:t>   달러 </a:t>
            </a:r>
            <a:r>
              <a:rPr lang="ko-KR" altLang="en-US" dirty="0"/>
              <a:t>오더 부진</a:t>
            </a:r>
            <a:r>
              <a:rPr lang="en-US" altLang="ko-KR" dirty="0"/>
              <a:t>, </a:t>
            </a:r>
            <a:r>
              <a:rPr lang="ko-KR" altLang="en-US" dirty="0" smtClean="0"/>
              <a:t>저 마진 </a:t>
            </a:r>
            <a:r>
              <a:rPr lang="ko-KR" altLang="en-US" dirty="0"/>
              <a:t>신규수주</a:t>
            </a:r>
            <a:r>
              <a:rPr lang="en-US" altLang="ko-KR" dirty="0"/>
              <a:t>, </a:t>
            </a:r>
            <a:r>
              <a:rPr lang="ko-KR" altLang="en-US" dirty="0"/>
              <a:t>환율 하락</a:t>
            </a:r>
            <a:r>
              <a:rPr lang="en-US" altLang="ko-KR" dirty="0"/>
              <a:t>, ASP </a:t>
            </a:r>
            <a:r>
              <a:rPr lang="ko-KR" altLang="en-US" dirty="0"/>
              <a:t>하락 등</a:t>
            </a:r>
            <a:r>
              <a:rPr lang="en-US" altLang="ko-KR" dirty="0"/>
              <a:t>)</a:t>
            </a:r>
          </a:p>
          <a:p>
            <a:r>
              <a:rPr lang="en-US" altLang="ko-KR" dirty="0" smtClean="0"/>
              <a:t>- 7/22 </a:t>
            </a:r>
            <a:r>
              <a:rPr lang="en-US" altLang="ko-KR" dirty="0"/>
              <a:t>‘</a:t>
            </a:r>
            <a:r>
              <a:rPr lang="ko-KR" altLang="en-US" dirty="0" err="1"/>
              <a:t>엠케이트렌드</a:t>
            </a:r>
            <a:r>
              <a:rPr lang="ko-KR" altLang="en-US" dirty="0"/>
              <a:t>’ </a:t>
            </a:r>
            <a:r>
              <a:rPr lang="ko-KR" altLang="en-US" dirty="0" err="1"/>
              <a:t>인수공시</a:t>
            </a:r>
            <a:r>
              <a:rPr lang="en-US" altLang="ko-KR" dirty="0"/>
              <a:t>(</a:t>
            </a:r>
            <a:r>
              <a:rPr lang="ko-KR" altLang="en-US" dirty="0" err="1"/>
              <a:t>브랜드업</a:t>
            </a:r>
            <a:r>
              <a:rPr lang="ko-KR" altLang="en-US" dirty="0"/>
              <a:t> 사업다각화 의지</a:t>
            </a:r>
            <a:r>
              <a:rPr lang="en-US" altLang="ko-KR" dirty="0"/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C(16.03-12)</a:t>
            </a:r>
          </a:p>
        </p:txBody>
      </p:sp>
    </p:spTree>
    <p:extLst>
      <p:ext uri="{BB962C8B-B14F-4D97-AF65-F5344CB8AC3E}">
        <p14:creationId xmlns:p14="http://schemas.microsoft.com/office/powerpoint/2010/main" val="351053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1FA8DE70-48D9-404A-913E-8AB0A425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35230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0F26E377-B820-4390-AB8F-F75C395B041A}"/>
              </a:ext>
            </a:extLst>
          </p:cNvPr>
          <p:cNvSpPr/>
          <p:nvPr/>
        </p:nvSpPr>
        <p:spPr>
          <a:xfrm>
            <a:off x="2835478" y="3598878"/>
            <a:ext cx="4127383" cy="113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48970A3-01A5-4BFD-BB6C-71E95A59A7CC}"/>
              </a:ext>
            </a:extLst>
          </p:cNvPr>
          <p:cNvSpPr/>
          <p:nvPr/>
        </p:nvSpPr>
        <p:spPr>
          <a:xfrm>
            <a:off x="4139506" y="321501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D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- 1/5 </a:t>
            </a:r>
            <a:r>
              <a:rPr lang="ko-KR" altLang="en-US" dirty="0"/>
              <a:t>주요 바이어인 </a:t>
            </a:r>
            <a:r>
              <a:rPr lang="en-US" altLang="ko-KR" dirty="0"/>
              <a:t>GAP </a:t>
            </a:r>
            <a:r>
              <a:rPr lang="ko-KR" altLang="en-US" dirty="0"/>
              <a:t>주가 </a:t>
            </a:r>
            <a:r>
              <a:rPr lang="en-US" altLang="ko-KR" dirty="0"/>
              <a:t>10% </a:t>
            </a:r>
            <a:r>
              <a:rPr lang="ko-KR" altLang="en-US" dirty="0"/>
              <a:t>이상 상승</a:t>
            </a:r>
          </a:p>
          <a:p>
            <a:r>
              <a:rPr lang="en-US" altLang="ko-KR" dirty="0" smtClean="0"/>
              <a:t>- 1/23 </a:t>
            </a:r>
            <a:r>
              <a:rPr lang="ko-KR" altLang="en-US" dirty="0"/>
              <a:t>미국 </a:t>
            </a:r>
            <a:r>
              <a:rPr lang="en-US" altLang="ko-KR" dirty="0"/>
              <a:t>TPP </a:t>
            </a:r>
            <a:r>
              <a:rPr lang="ko-KR" altLang="en-US" dirty="0" smtClean="0"/>
              <a:t>탈퇴 </a:t>
            </a:r>
            <a:r>
              <a:rPr lang="en-US" altLang="ko-KR" dirty="0" smtClean="0"/>
              <a:t>( TPP</a:t>
            </a:r>
            <a:r>
              <a:rPr lang="ko-KR" altLang="en-US" dirty="0" smtClean="0"/>
              <a:t>의 기능 축소 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r>
              <a:rPr lang="en-US" altLang="ko-KR" dirty="0" smtClean="0"/>
              <a:t>- 1Q </a:t>
            </a:r>
            <a:r>
              <a:rPr lang="en-US" altLang="ko-KR" dirty="0"/>
              <a:t>OEM </a:t>
            </a:r>
            <a:r>
              <a:rPr lang="ko-KR" altLang="en-US" dirty="0"/>
              <a:t>부문 </a:t>
            </a:r>
            <a:r>
              <a:rPr lang="ko-KR" altLang="en-US" dirty="0" err="1" smtClean="0"/>
              <a:t>역성장</a:t>
            </a:r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바이어의 </a:t>
            </a:r>
            <a:r>
              <a:rPr lang="ko-KR" altLang="en-US" dirty="0"/>
              <a:t>재고 조정이 </a:t>
            </a:r>
            <a:r>
              <a:rPr lang="ko-KR" altLang="en-US" dirty="0" smtClean="0"/>
              <a:t>지속됨 </a:t>
            </a:r>
            <a:r>
              <a:rPr lang="en-US" altLang="ko-KR" dirty="0" smtClean="0"/>
              <a:t>=&gt; </a:t>
            </a:r>
            <a:r>
              <a:rPr lang="ko-KR" altLang="en-US" dirty="0" smtClean="0"/>
              <a:t>이후 바이어의 재고 보충 예상 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12" name="직사각형 11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D(16.12-17.10)</a:t>
            </a:r>
          </a:p>
        </p:txBody>
      </p:sp>
    </p:spTree>
    <p:extLst>
      <p:ext uri="{BB962C8B-B14F-4D97-AF65-F5344CB8AC3E}">
        <p14:creationId xmlns:p14="http://schemas.microsoft.com/office/powerpoint/2010/main" val="127410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4E6C8EFC-2B1B-4B54-BDF1-2482B603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0" y="1690688"/>
            <a:ext cx="8280000" cy="335230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4CE4A4E1-D41B-4E06-AF0D-787AD2FE40EF}"/>
              </a:ext>
            </a:extLst>
          </p:cNvPr>
          <p:cNvSpPr/>
          <p:nvPr/>
        </p:nvSpPr>
        <p:spPr>
          <a:xfrm rot="19574708">
            <a:off x="6575373" y="3834194"/>
            <a:ext cx="1397297" cy="712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9E449E-0ED7-4C26-8227-04F0234E5E4A}"/>
              </a:ext>
            </a:extLst>
          </p:cNvPr>
          <p:cNvSpPr/>
          <p:nvPr/>
        </p:nvSpPr>
        <p:spPr>
          <a:xfrm>
            <a:off x="6974984" y="342900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r>
              <a:rPr lang="ko-KR" altLang="en-US" dirty="0" smtClean="0"/>
              <a:t>전방 </a:t>
            </a:r>
            <a:r>
              <a:rPr lang="ko-KR" altLang="en-US" dirty="0"/>
              <a:t>수요가 서서히 회복되면서 고정비 부담 감소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자회사 </a:t>
            </a:r>
            <a:r>
              <a:rPr lang="ko-KR" altLang="en-US" dirty="0"/>
              <a:t>‘</a:t>
            </a:r>
            <a:r>
              <a:rPr lang="ko-KR" altLang="en-US" dirty="0" err="1"/>
              <a:t>한세엠케이’가</a:t>
            </a:r>
            <a:r>
              <a:rPr lang="ko-KR" altLang="en-US" dirty="0"/>
              <a:t> </a:t>
            </a:r>
            <a:r>
              <a:rPr lang="en-US" altLang="ko-KR" dirty="0"/>
              <a:t>NBA</a:t>
            </a:r>
            <a:r>
              <a:rPr lang="ko-KR" altLang="en-US" dirty="0"/>
              <a:t>를 중심으로 </a:t>
            </a:r>
            <a:r>
              <a:rPr lang="ko-KR" altLang="en-US" dirty="0" err="1" smtClean="0"/>
              <a:t>출점</a:t>
            </a:r>
            <a:r>
              <a:rPr lang="ko-KR" altLang="en-US" dirty="0" smtClean="0"/>
              <a:t> 효과를 </a:t>
            </a:r>
            <a:r>
              <a:rPr lang="ko-KR" altLang="en-US" dirty="0"/>
              <a:t>누림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계속되는 </a:t>
            </a:r>
            <a:r>
              <a:rPr lang="ko-KR" altLang="en-US" dirty="0"/>
              <a:t>미국 의류기업들의 </a:t>
            </a:r>
            <a:r>
              <a:rPr lang="ko-KR" altLang="en-US" dirty="0" smtClean="0"/>
              <a:t>재고 비율 하향세                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환율 </a:t>
            </a:r>
            <a:r>
              <a:rPr lang="ko-KR" altLang="en-US" dirty="0"/>
              <a:t>하락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E(17.11-18.01)</a:t>
            </a:r>
          </a:p>
        </p:txBody>
      </p:sp>
    </p:spTree>
    <p:extLst>
      <p:ext uri="{BB962C8B-B14F-4D97-AF65-F5344CB8AC3E}">
        <p14:creationId xmlns:p14="http://schemas.microsoft.com/office/powerpoint/2010/main" val="4725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BAC8869A-A445-4E6D-AFC6-97381693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382552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811A3462-B752-440E-9E85-1F90BF9B0F52}"/>
              </a:ext>
            </a:extLst>
          </p:cNvPr>
          <p:cNvSpPr/>
          <p:nvPr/>
        </p:nvSpPr>
        <p:spPr>
          <a:xfrm rot="1389414">
            <a:off x="2179535" y="3267424"/>
            <a:ext cx="3945022" cy="11713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F312831-AFED-4767-833C-A57CF4D30FC3}"/>
              </a:ext>
            </a:extLst>
          </p:cNvPr>
          <p:cNvSpPr/>
          <p:nvPr/>
        </p:nvSpPr>
        <p:spPr>
          <a:xfrm>
            <a:off x="4441509" y="2883665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F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- 1Q </a:t>
            </a:r>
            <a:r>
              <a:rPr lang="ko-KR" altLang="en-US" dirty="0" err="1"/>
              <a:t>어닝쇼크</a:t>
            </a:r>
            <a:r>
              <a:rPr lang="en-US" altLang="ko-KR" dirty="0" smtClean="0"/>
              <a:t>( </a:t>
            </a:r>
            <a:r>
              <a:rPr lang="ko-KR" altLang="en-US" dirty="0" smtClean="0"/>
              <a:t>연결 </a:t>
            </a:r>
            <a:r>
              <a:rPr lang="ko-KR" altLang="en-US" dirty="0"/>
              <a:t>영업이익 전년동기대비 </a:t>
            </a:r>
            <a:r>
              <a:rPr lang="en-US" altLang="ko-KR" dirty="0"/>
              <a:t>77.2% </a:t>
            </a:r>
            <a:r>
              <a:rPr lang="ko-KR" altLang="en-US" dirty="0" smtClean="0"/>
              <a:t>하락 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smtClean="0"/>
              <a:t>- 4Q </a:t>
            </a:r>
            <a:r>
              <a:rPr lang="ko-KR" altLang="en-US" dirty="0" err="1"/>
              <a:t>어닝쇼크</a:t>
            </a:r>
            <a:r>
              <a:rPr lang="en-US" altLang="ko-KR" dirty="0" smtClean="0"/>
              <a:t>( </a:t>
            </a:r>
            <a:r>
              <a:rPr lang="ko-KR" altLang="en-US" dirty="0" smtClean="0"/>
              <a:t>연결 </a:t>
            </a:r>
            <a:r>
              <a:rPr lang="ko-KR" altLang="en-US" dirty="0"/>
              <a:t>영업이익 </a:t>
            </a:r>
            <a:r>
              <a:rPr lang="en-US" altLang="ko-KR" dirty="0"/>
              <a:t>140</a:t>
            </a:r>
            <a:r>
              <a:rPr lang="ko-KR" altLang="en-US" dirty="0"/>
              <a:t>억원 적자전환 </a:t>
            </a:r>
            <a:r>
              <a:rPr lang="en-US" altLang="ko-KR" dirty="0"/>
              <a:t>= OEM </a:t>
            </a:r>
            <a:r>
              <a:rPr lang="ko-KR" altLang="en-US" dirty="0"/>
              <a:t>적자 </a:t>
            </a:r>
            <a:r>
              <a:rPr lang="en-US" altLang="ko-KR" dirty="0"/>
              <a:t>125</a:t>
            </a:r>
            <a:r>
              <a:rPr lang="ko-KR" altLang="en-US" dirty="0"/>
              <a:t>억원 </a:t>
            </a:r>
            <a:r>
              <a:rPr lang="en-US" altLang="ko-KR" dirty="0"/>
              <a:t>+ </a:t>
            </a:r>
            <a:r>
              <a:rPr lang="ko-KR" altLang="en-US" dirty="0" err="1"/>
              <a:t>한세엠케이</a:t>
            </a:r>
            <a:r>
              <a:rPr lang="ko-KR" altLang="en-US" dirty="0"/>
              <a:t> 적자 </a:t>
            </a:r>
            <a:r>
              <a:rPr lang="en-US" altLang="ko-KR" dirty="0"/>
              <a:t>15</a:t>
            </a:r>
            <a:r>
              <a:rPr lang="ko-KR" altLang="en-US" dirty="0" smtClean="0"/>
              <a:t>억원 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smtClean="0"/>
              <a:t>=&gt;</a:t>
            </a:r>
            <a:r>
              <a:rPr lang="ko-KR" altLang="en-US" dirty="0"/>
              <a:t> </a:t>
            </a:r>
            <a:r>
              <a:rPr lang="ko-KR" altLang="en-US" dirty="0" smtClean="0"/>
              <a:t>오더 </a:t>
            </a:r>
            <a:r>
              <a:rPr lang="ko-KR" altLang="en-US" dirty="0"/>
              <a:t>부진</a:t>
            </a:r>
            <a:r>
              <a:rPr lang="en-US" altLang="ko-KR" dirty="0"/>
              <a:t>, </a:t>
            </a:r>
            <a:r>
              <a:rPr lang="ko-KR" altLang="en-US" dirty="0"/>
              <a:t>원가율 상승</a:t>
            </a:r>
            <a:r>
              <a:rPr lang="en-US" altLang="ko-KR" dirty="0"/>
              <a:t>, </a:t>
            </a:r>
            <a:r>
              <a:rPr lang="ko-KR" altLang="en-US" dirty="0" smtClean="0"/>
              <a:t>일회성 비용</a:t>
            </a:r>
            <a:r>
              <a:rPr lang="en-US" altLang="ko-KR" dirty="0"/>
              <a:t>, </a:t>
            </a:r>
            <a:r>
              <a:rPr lang="ko-KR" altLang="en-US" dirty="0"/>
              <a:t>해외 법인 인수 관련 손실 때문인 것으로 추정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F(18.02-07)</a:t>
            </a:r>
          </a:p>
        </p:txBody>
      </p:sp>
    </p:spTree>
    <p:extLst>
      <p:ext uri="{BB962C8B-B14F-4D97-AF65-F5344CB8AC3E}">
        <p14:creationId xmlns:p14="http://schemas.microsoft.com/office/powerpoint/2010/main" val="323137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A2CB342-237A-4DFA-9E4D-23B70B50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382552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210DCD69-D338-43B7-A255-D0139EB4D936}"/>
              </a:ext>
            </a:extLst>
          </p:cNvPr>
          <p:cNvSpPr/>
          <p:nvPr/>
        </p:nvSpPr>
        <p:spPr>
          <a:xfrm rot="19957544">
            <a:off x="5552198" y="3865038"/>
            <a:ext cx="2331376" cy="712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38B668-FCE6-44CA-A7D2-0CED4711A7B3}"/>
              </a:ext>
            </a:extLst>
          </p:cNvPr>
          <p:cNvSpPr/>
          <p:nvPr/>
        </p:nvSpPr>
        <p:spPr>
          <a:xfrm>
            <a:off x="6312800" y="3521228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G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- 2Q</a:t>
            </a:r>
            <a:r>
              <a:rPr lang="ko-KR" altLang="en-US" dirty="0" smtClean="0"/>
              <a:t> </a:t>
            </a:r>
            <a:r>
              <a:rPr lang="ko-KR" altLang="en-US" dirty="0"/>
              <a:t>연결 영업이익 </a:t>
            </a:r>
            <a:r>
              <a:rPr lang="ko-KR" altLang="en-US" dirty="0" smtClean="0"/>
              <a:t>컨센서스 상회 </a:t>
            </a:r>
            <a:r>
              <a:rPr lang="en-US" altLang="ko-KR" dirty="0" smtClean="0"/>
              <a:t>( But </a:t>
            </a:r>
            <a:r>
              <a:rPr lang="ko-KR" altLang="en-US" dirty="0"/>
              <a:t>전년동기 </a:t>
            </a:r>
            <a:r>
              <a:rPr lang="en-US" altLang="ko-KR" dirty="0"/>
              <a:t>13.6% </a:t>
            </a:r>
            <a:r>
              <a:rPr lang="ko-KR" altLang="en-US" dirty="0" smtClean="0"/>
              <a:t>감소 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자회사 </a:t>
            </a:r>
            <a:r>
              <a:rPr lang="en-US" altLang="ko-KR" dirty="0"/>
              <a:t>‘</a:t>
            </a:r>
            <a:r>
              <a:rPr lang="ko-KR" altLang="en-US" dirty="0" err="1"/>
              <a:t>한세엠케이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r>
              <a:rPr lang="ko-KR" altLang="en-US" dirty="0" smtClean="0"/>
              <a:t>호실적 </a:t>
            </a:r>
            <a:r>
              <a:rPr lang="en-US" altLang="ko-KR" dirty="0" smtClean="0"/>
              <a:t>( </a:t>
            </a:r>
            <a:r>
              <a:rPr lang="ko-KR" altLang="en-US" dirty="0" smtClean="0"/>
              <a:t>국내는 </a:t>
            </a:r>
            <a:r>
              <a:rPr lang="ko-KR" altLang="en-US" dirty="0"/>
              <a:t>부진</a:t>
            </a:r>
            <a:r>
              <a:rPr lang="en-US" altLang="ko-KR" dirty="0"/>
              <a:t>, </a:t>
            </a:r>
            <a:r>
              <a:rPr lang="ko-KR" altLang="en-US" dirty="0"/>
              <a:t>중국 </a:t>
            </a:r>
            <a:r>
              <a:rPr lang="en-US" altLang="ko-KR" dirty="0"/>
              <a:t>NBA </a:t>
            </a:r>
            <a:r>
              <a:rPr lang="ko-KR" altLang="en-US" dirty="0"/>
              <a:t>매출이 </a:t>
            </a:r>
            <a:r>
              <a:rPr lang="ko-KR" altLang="en-US" dirty="0" smtClean="0"/>
              <a:t>견인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연결 </a:t>
            </a:r>
            <a:r>
              <a:rPr lang="ko-KR" altLang="en-US" dirty="0"/>
              <a:t>생산 법인에 대해 비용 절감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G(18.07-10)</a:t>
            </a:r>
          </a:p>
        </p:txBody>
      </p:sp>
    </p:spTree>
    <p:extLst>
      <p:ext uri="{BB962C8B-B14F-4D97-AF65-F5344CB8AC3E}">
        <p14:creationId xmlns:p14="http://schemas.microsoft.com/office/powerpoint/2010/main" val="1793088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879117-CC8D-426A-B5CA-1490A3450767}"/>
              </a:ext>
            </a:extLst>
          </p:cNvPr>
          <p:cNvGrpSpPr/>
          <p:nvPr/>
        </p:nvGrpSpPr>
        <p:grpSpPr>
          <a:xfrm>
            <a:off x="1" y="211731"/>
            <a:ext cx="6481009" cy="646332"/>
            <a:chOff x="1" y="211731"/>
            <a:chExt cx="6481009" cy="64633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DDD9EC5-1057-4071-A270-2F1193E8C772}"/>
                </a:ext>
              </a:extLst>
            </p:cNvPr>
            <p:cNvSpPr/>
            <p:nvPr/>
          </p:nvSpPr>
          <p:spPr>
            <a:xfrm>
              <a:off x="1812757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한세실업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주가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113F145-5B05-4E98-B66E-DB33B0CA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00" y="1690688"/>
            <a:ext cx="8280000" cy="3382552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44F28426-392B-41F5-82CE-BB99699DF1B3}"/>
              </a:ext>
            </a:extLst>
          </p:cNvPr>
          <p:cNvSpPr/>
          <p:nvPr/>
        </p:nvSpPr>
        <p:spPr>
          <a:xfrm rot="20775766">
            <a:off x="7820011" y="3826736"/>
            <a:ext cx="1627246" cy="785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E90D3FA-ADAE-40B6-AF7A-3FF5E3C83E25}"/>
              </a:ext>
            </a:extLst>
          </p:cNvPr>
          <p:cNvSpPr/>
          <p:nvPr/>
        </p:nvSpPr>
        <p:spPr>
          <a:xfrm>
            <a:off x="8325612" y="3429000"/>
            <a:ext cx="226503" cy="49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H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B3881-AB5B-4403-AE8E-99FDC83CFFFA}"/>
              </a:ext>
            </a:extLst>
          </p:cNvPr>
          <p:cNvSpPr txBox="1"/>
          <p:nvPr/>
        </p:nvSpPr>
        <p:spPr>
          <a:xfrm>
            <a:off x="1141805" y="5652712"/>
            <a:ext cx="1067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0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r>
              <a:rPr lang="ko-KR" altLang="en-US" dirty="0" smtClean="0"/>
              <a:t>일본 </a:t>
            </a:r>
            <a:r>
              <a:rPr lang="en-US" altLang="ko-KR" dirty="0"/>
              <a:t>GU </a:t>
            </a:r>
            <a:r>
              <a:rPr lang="ko-KR" altLang="en-US" dirty="0"/>
              <a:t>등 신규 바이어 확보하며 성장 동력 </a:t>
            </a:r>
            <a:r>
              <a:rPr lang="ko-KR" altLang="en-US" dirty="0" smtClean="0"/>
              <a:t>모색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인도네시아 공장 및 미국 영업 법인 인수</a:t>
            </a:r>
            <a:endParaRPr lang="ko-KR" altLang="en-US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환율 </a:t>
            </a:r>
            <a:r>
              <a:rPr lang="ko-KR" altLang="en-US" dirty="0"/>
              <a:t>소폭 강세</a:t>
            </a:r>
            <a:r>
              <a:rPr lang="en-US" altLang="ko-KR" dirty="0"/>
              <a:t>, </a:t>
            </a:r>
            <a:r>
              <a:rPr lang="ko-KR" altLang="en-US" dirty="0"/>
              <a:t>면화 가격 하락 추세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94409" y="5310051"/>
            <a:ext cx="200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H(18.10-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현재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219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767B"/>
            </a:gs>
            <a:gs pos="30000">
              <a:srgbClr val="F8ADA8"/>
            </a:gs>
            <a:gs pos="78000">
              <a:srgbClr val="D8C9C6"/>
            </a:gs>
            <a:gs pos="100000">
              <a:srgbClr val="AFD7D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40888" y="2910508"/>
            <a:ext cx="4710223" cy="1036983"/>
          </a:xfrm>
          <a:prstGeom prst="rect">
            <a:avLst/>
          </a:prstGeom>
          <a:noFill/>
          <a:ln w="165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942A6-6B66-4A6F-A44A-5A6FFAB9CDB9}"/>
              </a:ext>
            </a:extLst>
          </p:cNvPr>
          <p:cNvSpPr txBox="1"/>
          <p:nvPr/>
        </p:nvSpPr>
        <p:spPr>
          <a:xfrm>
            <a:off x="4312081" y="2964069"/>
            <a:ext cx="3567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Thank You</a:t>
            </a:r>
            <a:endParaRPr lang="ko-KR" altLang="en-US" sz="5400" b="1" dirty="0">
              <a:solidFill>
                <a:schemeClr val="bg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351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세계 경제 불황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" name="타원 3"/>
          <p:cNvSpPr/>
          <p:nvPr/>
        </p:nvSpPr>
        <p:spPr>
          <a:xfrm>
            <a:off x="3396000" y="1122032"/>
            <a:ext cx="5400000" cy="54000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662CE1-C03E-4092-B537-C74F0194E151}"/>
              </a:ext>
            </a:extLst>
          </p:cNvPr>
          <p:cNvSpPr/>
          <p:nvPr/>
        </p:nvSpPr>
        <p:spPr>
          <a:xfrm>
            <a:off x="3897923" y="2278384"/>
            <a:ext cx="4396154" cy="767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뉴 </a:t>
            </a:r>
            <a:r>
              <a:rPr lang="ko-KR" altLang="en-US" sz="3600" b="1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노멀</a:t>
            </a:r>
            <a:r>
              <a:rPr lang="ko-KR" altLang="en-US" sz="36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(New </a:t>
            </a:r>
            <a:r>
              <a:rPr lang="en-US" altLang="ko-KR" sz="3600" b="1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Norml</a:t>
            </a:r>
            <a:r>
              <a:rPr lang="en-US" altLang="ko-KR" sz="36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40325-D62D-44B4-8867-BF1B75044609}"/>
              </a:ext>
            </a:extLst>
          </p:cNvPr>
          <p:cNvSpPr txBox="1"/>
          <p:nvPr/>
        </p:nvSpPr>
        <p:spPr>
          <a:xfrm>
            <a:off x="3226382" y="3644210"/>
            <a:ext cx="5739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2008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금융위기 이후 이어진 글로벌 경제 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침체</a:t>
            </a:r>
            <a:endParaRPr lang="en-US" altLang="ko-KR" sz="20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기간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동안의 새로운 경제적 기준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장기적인 저성장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저금리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저물가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 실업률이 지속되는 것이 특징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4545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가계소비지출과 </a:t>
              </a:r>
              <a:r>
                <a:rPr kumimoji="1" lang="ko-KR" altLang="en-US" b="1" dirty="0" err="1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의류비</a:t>
              </a:r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지출 비교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FE62D96E-38EC-4FC9-A3CC-7A5779AB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69" y="1527810"/>
            <a:ext cx="9824062" cy="4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의류산업 시장규모와 성장률의 변화</a:t>
              </a: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5F548C50-99FD-49CF-A1F4-C8591695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73" y="1292866"/>
            <a:ext cx="7974654" cy="4653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DDA448-1151-42E8-89A0-7006EE7B6E59}"/>
              </a:ext>
            </a:extLst>
          </p:cNvPr>
          <p:cNvSpPr txBox="1"/>
          <p:nvPr/>
        </p:nvSpPr>
        <p:spPr>
          <a:xfrm>
            <a:off x="3740505" y="6065357"/>
            <a:ext cx="471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2011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이후 </a:t>
            </a:r>
            <a:r>
              <a:rPr lang="ko-KR" altLang="en-US" sz="2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의류산업의 꾸준한 저성장</a:t>
            </a:r>
          </a:p>
        </p:txBody>
      </p:sp>
    </p:spTree>
    <p:extLst>
      <p:ext uri="{BB962C8B-B14F-4D97-AF65-F5344CB8AC3E}">
        <p14:creationId xmlns:p14="http://schemas.microsoft.com/office/powerpoint/2010/main" val="2208799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실적부진</a:t>
              </a:r>
              <a:r>
                <a:rPr kumimoji="1"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</a:t>
              </a:r>
              <a:r>
                <a:rPr kumimoji="1"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따른 사업다각화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106492" y="5638836"/>
            <a:ext cx="997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 패션 사업 인수합병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신규 브랜드 론칭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OEM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주력 기업의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유통사업부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확보 등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33" name="그룹 132"/>
          <p:cNvGrpSpPr/>
          <p:nvPr/>
        </p:nvGrpSpPr>
        <p:grpSpPr>
          <a:xfrm>
            <a:off x="806455" y="1946849"/>
            <a:ext cx="10579091" cy="2603200"/>
            <a:chOff x="796686" y="1946849"/>
            <a:chExt cx="10579091" cy="2603200"/>
          </a:xfrm>
        </p:grpSpPr>
        <p:grpSp>
          <p:nvGrpSpPr>
            <p:cNvPr id="76" name="그룹 75"/>
            <p:cNvGrpSpPr/>
            <p:nvPr/>
          </p:nvGrpSpPr>
          <p:grpSpPr>
            <a:xfrm>
              <a:off x="796686" y="1946849"/>
              <a:ext cx="4846323" cy="2596565"/>
              <a:chOff x="796686" y="1946849"/>
              <a:chExt cx="4846323" cy="2596565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2216642" y="4198684"/>
                <a:ext cx="7816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주류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796686" y="1946849"/>
                <a:ext cx="4846323" cy="2178239"/>
                <a:chOff x="425984" y="2310544"/>
                <a:chExt cx="4846323" cy="2178239"/>
              </a:xfrm>
            </p:grpSpPr>
            <p:grpSp>
              <p:nvGrpSpPr>
                <p:cNvPr id="4" name="그룹 3"/>
                <p:cNvGrpSpPr/>
                <p:nvPr/>
              </p:nvGrpSpPr>
              <p:grpSpPr>
                <a:xfrm>
                  <a:off x="2236784" y="2310544"/>
                  <a:ext cx="1172157" cy="662641"/>
                  <a:chOff x="2029327" y="1545333"/>
                  <a:chExt cx="1306998" cy="662641"/>
                </a:xfrm>
              </p:grpSpPr>
              <p:sp>
                <p:nvSpPr>
                  <p:cNvPr id="12" name="모서리가 둥근 직사각형 11"/>
                  <p:cNvSpPr/>
                  <p:nvPr/>
                </p:nvSpPr>
                <p:spPr>
                  <a:xfrm>
                    <a:off x="2029327" y="1545333"/>
                    <a:ext cx="1306998" cy="662641"/>
                  </a:xfrm>
                  <a:prstGeom prst="round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3" name="직사각형 12"/>
                  <p:cNvSpPr/>
                  <p:nvPr/>
                </p:nvSpPr>
                <p:spPr>
                  <a:xfrm>
                    <a:off x="2366720" y="1627400"/>
                    <a:ext cx="680262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2800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rPr>
                      <a:t>LF</a:t>
                    </a:r>
                    <a:endParaRPr lang="en-US" altLang="ko-KR" sz="2800" dirty="0"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endParaRPr>
                  </a:p>
                </p:txBody>
              </p:sp>
            </p:grpSp>
            <p:grpSp>
              <p:nvGrpSpPr>
                <p:cNvPr id="6" name="그룹 5"/>
                <p:cNvGrpSpPr/>
                <p:nvPr/>
              </p:nvGrpSpPr>
              <p:grpSpPr>
                <a:xfrm>
                  <a:off x="425984" y="3820646"/>
                  <a:ext cx="4846323" cy="668137"/>
                  <a:chOff x="425984" y="3820646"/>
                  <a:chExt cx="4846323" cy="668137"/>
                </a:xfrm>
              </p:grpSpPr>
              <p:grpSp>
                <p:nvGrpSpPr>
                  <p:cNvPr id="34" name="그룹 33"/>
                  <p:cNvGrpSpPr/>
                  <p:nvPr/>
                </p:nvGrpSpPr>
                <p:grpSpPr>
                  <a:xfrm>
                    <a:off x="425984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35" name="모서리가 둥근 직사각형 34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36" name="직사각형 35"/>
                    <p:cNvSpPr/>
                    <p:nvPr/>
                  </p:nvSpPr>
                  <p:spPr>
                    <a:xfrm>
                      <a:off x="2029327" y="1701542"/>
                      <a:ext cx="1306998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ko-KR" sz="2000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LF</a:t>
                      </a:r>
                      <a:r>
                        <a:rPr lang="ko-KR" altLang="en-US" sz="2000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푸드</a:t>
                      </a:r>
                      <a:endParaRPr lang="en-US" altLang="ko-KR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  <p:grpSp>
                <p:nvGrpSpPr>
                  <p:cNvPr id="43" name="그룹 42"/>
                  <p:cNvGrpSpPr/>
                  <p:nvPr/>
                </p:nvGrpSpPr>
                <p:grpSpPr>
                  <a:xfrm>
                    <a:off x="1650706" y="3826142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44" name="모서리가 둥근 직사각형 43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45" name="직사각형 44"/>
                    <p:cNvSpPr/>
                    <p:nvPr/>
                  </p:nvSpPr>
                  <p:spPr>
                    <a:xfrm>
                      <a:off x="2029327" y="1689185"/>
                      <a:ext cx="1306998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200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인덜지</a:t>
                      </a:r>
                      <a:endParaRPr lang="en-US" altLang="ko-KR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  <p:grpSp>
                <p:nvGrpSpPr>
                  <p:cNvPr id="46" name="그룹 45"/>
                  <p:cNvGrpSpPr/>
                  <p:nvPr/>
                </p:nvGrpSpPr>
                <p:grpSpPr>
                  <a:xfrm>
                    <a:off x="2875428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47" name="모서리가 둥근 직사각형 46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48" name="직사각형 47"/>
                    <p:cNvSpPr/>
                    <p:nvPr/>
                  </p:nvSpPr>
                  <p:spPr>
                    <a:xfrm>
                      <a:off x="2029327" y="1726256"/>
                      <a:ext cx="1306998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6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구르메</a:t>
                      </a:r>
                      <a:r>
                        <a:rPr lang="en-US" altLang="ko-KR" sz="1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F&amp;B</a:t>
                      </a:r>
                    </a:p>
                  </p:txBody>
                </p:sp>
              </p:grpSp>
              <p:grpSp>
                <p:nvGrpSpPr>
                  <p:cNvPr id="49" name="그룹 48"/>
                  <p:cNvGrpSpPr/>
                  <p:nvPr/>
                </p:nvGrpSpPr>
                <p:grpSpPr>
                  <a:xfrm>
                    <a:off x="4100150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50" name="모서리가 둥근 직사각형 49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51" name="직사각형 50"/>
                    <p:cNvSpPr/>
                    <p:nvPr/>
                  </p:nvSpPr>
                  <p:spPr>
                    <a:xfrm>
                      <a:off x="2029327" y="1713899"/>
                      <a:ext cx="1306998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altLang="ko-KR" sz="1600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LF</a:t>
                      </a:r>
                      <a:r>
                        <a:rPr lang="ko-KR" altLang="en-US" sz="1600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컨소시엄</a:t>
                      </a:r>
                      <a:endParaRPr lang="en-US" altLang="ko-KR" sz="16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</p:grpSp>
            <p:cxnSp>
              <p:nvCxnSpPr>
                <p:cNvPr id="58" name="직선 연결선 57"/>
                <p:cNvCxnSpPr/>
                <p:nvPr/>
              </p:nvCxnSpPr>
              <p:spPr>
                <a:xfrm rot="16200000" flipH="1">
                  <a:off x="2762052" y="3089268"/>
                  <a:ext cx="856947" cy="630194"/>
                </a:xfrm>
                <a:prstGeom prst="bentConnector3">
                  <a:avLst>
                    <a:gd name="adj1" fmla="val 50000"/>
                  </a:avLst>
                </a:prstGeom>
                <a:ln w="508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직선 연결선 57"/>
                <p:cNvCxnSpPr/>
                <p:nvPr/>
              </p:nvCxnSpPr>
              <p:spPr>
                <a:xfrm rot="5400000">
                  <a:off x="2123407" y="3085616"/>
                  <a:ext cx="856947" cy="630194"/>
                </a:xfrm>
                <a:prstGeom prst="bentConnector3">
                  <a:avLst>
                    <a:gd name="adj1" fmla="val 50000"/>
                  </a:avLst>
                </a:prstGeom>
                <a:ln w="508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직선 연결선 63"/>
                <p:cNvCxnSpPr/>
                <p:nvPr/>
              </p:nvCxnSpPr>
              <p:spPr>
                <a:xfrm>
                  <a:off x="3505623" y="3395653"/>
                  <a:ext cx="1180605" cy="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직선 연결선 64"/>
                <p:cNvCxnSpPr/>
                <p:nvPr/>
              </p:nvCxnSpPr>
              <p:spPr>
                <a:xfrm>
                  <a:off x="1035316" y="3393746"/>
                  <a:ext cx="1180605" cy="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/>
                <p:cNvCxnSpPr/>
                <p:nvPr/>
              </p:nvCxnSpPr>
              <p:spPr>
                <a:xfrm flipH="1">
                  <a:off x="4702668" y="3363698"/>
                  <a:ext cx="5225" cy="50400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/>
                <p:cNvCxnSpPr/>
                <p:nvPr/>
              </p:nvCxnSpPr>
              <p:spPr>
                <a:xfrm flipH="1">
                  <a:off x="1004225" y="3363698"/>
                  <a:ext cx="5225" cy="50400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직사각형 72"/>
              <p:cNvSpPr/>
              <p:nvPr/>
            </p:nvSpPr>
            <p:spPr>
              <a:xfrm>
                <a:off x="984084" y="4202762"/>
                <a:ext cx="7816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외식업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441365" y="4204860"/>
                <a:ext cx="7816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식자재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4470852" y="4196715"/>
                <a:ext cx="117215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숙박</a:t>
                </a:r>
                <a:r>
                  <a:rPr lang="en-US" altLang="ko-KR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</a:t>
                </a:r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관광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  <p:grpSp>
          <p:nvGrpSpPr>
            <p:cNvPr id="105" name="그룹 104"/>
            <p:cNvGrpSpPr/>
            <p:nvPr/>
          </p:nvGrpSpPr>
          <p:grpSpPr>
            <a:xfrm>
              <a:off x="6529454" y="1953484"/>
              <a:ext cx="4846323" cy="2596565"/>
              <a:chOff x="796686" y="1946849"/>
              <a:chExt cx="4846323" cy="2596565"/>
            </a:xfrm>
          </p:grpSpPr>
          <p:sp>
            <p:nvSpPr>
              <p:cNvPr id="106" name="직사각형 105"/>
              <p:cNvSpPr/>
              <p:nvPr/>
            </p:nvSpPr>
            <p:spPr>
              <a:xfrm>
                <a:off x="2021408" y="4196715"/>
                <a:ext cx="11721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브랜드 유통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107" name="그룹 106"/>
              <p:cNvGrpSpPr/>
              <p:nvPr/>
            </p:nvGrpSpPr>
            <p:grpSpPr>
              <a:xfrm>
                <a:off x="796686" y="1946849"/>
                <a:ext cx="4846323" cy="2178239"/>
                <a:chOff x="425984" y="2310544"/>
                <a:chExt cx="4846323" cy="2178239"/>
              </a:xfrm>
            </p:grpSpPr>
            <p:grpSp>
              <p:nvGrpSpPr>
                <p:cNvPr id="111" name="그룹 110"/>
                <p:cNvGrpSpPr/>
                <p:nvPr/>
              </p:nvGrpSpPr>
              <p:grpSpPr>
                <a:xfrm>
                  <a:off x="2236783" y="2310544"/>
                  <a:ext cx="1172158" cy="662641"/>
                  <a:chOff x="2029326" y="1545333"/>
                  <a:chExt cx="1306999" cy="662641"/>
                </a:xfrm>
              </p:grpSpPr>
              <p:sp>
                <p:nvSpPr>
                  <p:cNvPr id="131" name="모서리가 둥근 직사각형 130"/>
                  <p:cNvSpPr/>
                  <p:nvPr/>
                </p:nvSpPr>
                <p:spPr>
                  <a:xfrm>
                    <a:off x="2029327" y="1545333"/>
                    <a:ext cx="1306998" cy="662641"/>
                  </a:xfrm>
                  <a:prstGeom prst="roundRect">
                    <a:avLst/>
                  </a:prstGeom>
                  <a:solidFill>
                    <a:srgbClr val="FFCC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ko-KR" altLang="en-US"/>
                  </a:p>
                </p:txBody>
              </p:sp>
              <p:sp>
                <p:nvSpPr>
                  <p:cNvPr id="132" name="직사각형 131"/>
                  <p:cNvSpPr/>
                  <p:nvPr/>
                </p:nvSpPr>
                <p:spPr>
                  <a:xfrm>
                    <a:off x="2029326" y="1615208"/>
                    <a:ext cx="130699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o-KR" altLang="en-US" sz="2800" dirty="0" err="1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rPr>
                      <a:t>한세</a:t>
                    </a:r>
                    <a:endParaRPr lang="en-US" altLang="ko-KR" sz="2800" dirty="0"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endParaRPr>
                  </a:p>
                </p:txBody>
              </p:sp>
            </p:grpSp>
            <p:grpSp>
              <p:nvGrpSpPr>
                <p:cNvPr id="112" name="그룹 111"/>
                <p:cNvGrpSpPr/>
                <p:nvPr/>
              </p:nvGrpSpPr>
              <p:grpSpPr>
                <a:xfrm>
                  <a:off x="425984" y="3820646"/>
                  <a:ext cx="4846323" cy="668137"/>
                  <a:chOff x="425984" y="3820646"/>
                  <a:chExt cx="4846323" cy="668137"/>
                </a:xfrm>
              </p:grpSpPr>
              <p:grpSp>
                <p:nvGrpSpPr>
                  <p:cNvPr id="119" name="그룹 118"/>
                  <p:cNvGrpSpPr/>
                  <p:nvPr/>
                </p:nvGrpSpPr>
                <p:grpSpPr>
                  <a:xfrm>
                    <a:off x="425984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129" name="모서리가 둥근 직사각형 128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130" name="직사각형 129"/>
                    <p:cNvSpPr/>
                    <p:nvPr/>
                  </p:nvSpPr>
                  <p:spPr>
                    <a:xfrm>
                      <a:off x="2029327" y="1701542"/>
                      <a:ext cx="1306998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2000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한세실업</a:t>
                      </a:r>
                      <a:endParaRPr lang="en-US" altLang="ko-KR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  <p:grpSp>
                <p:nvGrpSpPr>
                  <p:cNvPr id="120" name="그룹 119"/>
                  <p:cNvGrpSpPr/>
                  <p:nvPr/>
                </p:nvGrpSpPr>
                <p:grpSpPr>
                  <a:xfrm>
                    <a:off x="1650706" y="3826142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127" name="모서리가 둥근 직사각형 126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128" name="직사각형 127"/>
                    <p:cNvSpPr/>
                    <p:nvPr/>
                  </p:nvSpPr>
                  <p:spPr>
                    <a:xfrm>
                      <a:off x="2029327" y="1713569"/>
                      <a:ext cx="1306998" cy="35394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70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한세엠케이</a:t>
                      </a:r>
                      <a:endParaRPr lang="en-US" altLang="ko-KR" sz="17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  <p:grpSp>
                <p:nvGrpSpPr>
                  <p:cNvPr id="121" name="그룹 120"/>
                  <p:cNvGrpSpPr/>
                  <p:nvPr/>
                </p:nvGrpSpPr>
                <p:grpSpPr>
                  <a:xfrm>
                    <a:off x="2875428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125" name="모서리가 둥근 직사각형 124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126" name="직사각형 125"/>
                    <p:cNvSpPr/>
                    <p:nvPr/>
                  </p:nvSpPr>
                  <p:spPr>
                    <a:xfrm>
                      <a:off x="2029327" y="1726256"/>
                      <a:ext cx="1306998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600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동아출판</a:t>
                      </a:r>
                      <a:endParaRPr lang="en-US" altLang="ko-KR" sz="16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  <p:grpSp>
                <p:nvGrpSpPr>
                  <p:cNvPr id="122" name="그룹 121"/>
                  <p:cNvGrpSpPr/>
                  <p:nvPr/>
                </p:nvGrpSpPr>
                <p:grpSpPr>
                  <a:xfrm>
                    <a:off x="4100150" y="3820646"/>
                    <a:ext cx="1172157" cy="662641"/>
                    <a:chOff x="2029327" y="1545333"/>
                    <a:chExt cx="1306998" cy="662641"/>
                  </a:xfrm>
                </p:grpSpPr>
                <p:sp>
                  <p:nvSpPr>
                    <p:cNvPr id="123" name="모서리가 둥근 직사각형 122"/>
                    <p:cNvSpPr/>
                    <p:nvPr/>
                  </p:nvSpPr>
                  <p:spPr>
                    <a:xfrm>
                      <a:off x="2029327" y="1545333"/>
                      <a:ext cx="1306998" cy="662641"/>
                    </a:xfrm>
                    <a:prstGeom prst="roundRect">
                      <a:avLst/>
                    </a:prstGeom>
                    <a:solidFill>
                      <a:srgbClr val="FFCC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ko-KR" altLang="en-US"/>
                    </a:p>
                  </p:txBody>
                </p:sp>
                <p:sp>
                  <p:nvSpPr>
                    <p:cNvPr id="124" name="직사각형 123"/>
                    <p:cNvSpPr/>
                    <p:nvPr/>
                  </p:nvSpPr>
                  <p:spPr>
                    <a:xfrm>
                      <a:off x="2029327" y="1713899"/>
                      <a:ext cx="1306998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o-KR" altLang="en-US" sz="1600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한세드림</a:t>
                      </a:r>
                      <a:endParaRPr lang="en-US" altLang="ko-KR" sz="16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p:txBody>
                </p:sp>
              </p:grpSp>
            </p:grpSp>
            <p:cxnSp>
              <p:nvCxnSpPr>
                <p:cNvPr id="113" name="직선 연결선 57"/>
                <p:cNvCxnSpPr/>
                <p:nvPr/>
              </p:nvCxnSpPr>
              <p:spPr>
                <a:xfrm rot="16200000" flipH="1">
                  <a:off x="2762052" y="3077076"/>
                  <a:ext cx="856947" cy="630194"/>
                </a:xfrm>
                <a:prstGeom prst="bentConnector3">
                  <a:avLst>
                    <a:gd name="adj1" fmla="val 50000"/>
                  </a:avLst>
                </a:prstGeom>
                <a:ln w="508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57"/>
                <p:cNvCxnSpPr/>
                <p:nvPr/>
              </p:nvCxnSpPr>
              <p:spPr>
                <a:xfrm rot="5400000">
                  <a:off x="2123407" y="3085616"/>
                  <a:ext cx="856947" cy="630194"/>
                </a:xfrm>
                <a:prstGeom prst="bentConnector3">
                  <a:avLst>
                    <a:gd name="adj1" fmla="val 50000"/>
                  </a:avLst>
                </a:prstGeom>
                <a:ln w="508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114"/>
                <p:cNvCxnSpPr/>
                <p:nvPr/>
              </p:nvCxnSpPr>
              <p:spPr>
                <a:xfrm>
                  <a:off x="3505623" y="3395653"/>
                  <a:ext cx="1180605" cy="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115"/>
                <p:cNvCxnSpPr/>
                <p:nvPr/>
              </p:nvCxnSpPr>
              <p:spPr>
                <a:xfrm>
                  <a:off x="1035316" y="3393746"/>
                  <a:ext cx="1180605" cy="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116"/>
                <p:cNvCxnSpPr/>
                <p:nvPr/>
              </p:nvCxnSpPr>
              <p:spPr>
                <a:xfrm flipH="1">
                  <a:off x="4702668" y="3363698"/>
                  <a:ext cx="5225" cy="50400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직선 연결선 117"/>
                <p:cNvCxnSpPr/>
                <p:nvPr/>
              </p:nvCxnSpPr>
              <p:spPr>
                <a:xfrm flipH="1">
                  <a:off x="1004225" y="3363698"/>
                  <a:ext cx="5225" cy="504000"/>
                </a:xfrm>
                <a:prstGeom prst="line">
                  <a:avLst/>
                </a:prstGeom>
                <a:ln w="635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직사각형 107"/>
              <p:cNvSpPr/>
              <p:nvPr/>
            </p:nvSpPr>
            <p:spPr>
              <a:xfrm>
                <a:off x="984084" y="4202762"/>
                <a:ext cx="7816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패션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3441365" y="4204860"/>
                <a:ext cx="7816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출판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4470852" y="4196715"/>
                <a:ext cx="117215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아동복</a:t>
                </a:r>
                <a:endPara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9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/>
          <p:nvPr/>
        </p:nvSpPr>
        <p:spPr>
          <a:xfrm>
            <a:off x="3168805" y="1349298"/>
            <a:ext cx="5854390" cy="194031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809C82F-A91C-4496-B891-798CB8C0721A}"/>
              </a:ext>
            </a:extLst>
          </p:cNvPr>
          <p:cNvGrpSpPr/>
          <p:nvPr/>
        </p:nvGrpSpPr>
        <p:grpSpPr>
          <a:xfrm>
            <a:off x="1" y="211731"/>
            <a:ext cx="6697578" cy="646332"/>
            <a:chOff x="1" y="211731"/>
            <a:chExt cx="6697578" cy="64633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5398C9-342A-47BA-928D-3F6C29AF1674}"/>
                </a:ext>
              </a:extLst>
            </p:cNvPr>
            <p:cNvSpPr/>
            <p:nvPr/>
          </p:nvSpPr>
          <p:spPr>
            <a:xfrm>
              <a:off x="2029326" y="211731"/>
              <a:ext cx="466825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b="1" dirty="0" smtClean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재고관리의 중요성</a:t>
              </a:r>
              <a:endParaRPr kumimoji="1" lang="ko-KR" altLang="en-US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正方形/長方形 1">
              <a:extLst>
                <a:ext uri="{FF2B5EF4-FFF2-40B4-BE49-F238E27FC236}">
                  <a16:creationId xmlns:a16="http://schemas.microsoft.com/office/drawing/2014/main" id="{04D9CA2C-FB72-400C-803F-B989569B4F6F}"/>
                </a:ext>
              </a:extLst>
            </p:cNvPr>
            <p:cNvSpPr/>
            <p:nvPr/>
          </p:nvSpPr>
          <p:spPr>
            <a:xfrm>
              <a:off x="1" y="211732"/>
              <a:ext cx="2374231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kumimoji="1" lang="ko-KR" altLang="en-US" sz="2800" b="1" dirty="0">
                  <a:solidFill>
                    <a:schemeClr val="tx2">
                      <a:lumMod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산업분석</a:t>
              </a:r>
              <a:endParaRPr kumimoji="1" lang="ja-JP" altLang="en-US" sz="2800" b="1" dirty="0">
                <a:solidFill>
                  <a:schemeClr val="tx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444472" y="81999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0" i="0" dirty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비효율 경영 요소인 재고 리스크부터 줄여 나가야 한다</a:t>
            </a:r>
            <a:r>
              <a:rPr lang="en-US" altLang="ko-KR" b="0" i="0" dirty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 </a:t>
            </a:r>
            <a:r>
              <a:rPr lang="ko-KR" altLang="en-US" b="0" i="0" dirty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좀비 브랜드를 정리하고 과잉생산을 자제</a:t>
            </a:r>
            <a:endParaRPr lang="en-US" altLang="ko-KR" b="0" i="0" dirty="0" smtClean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r>
              <a:rPr lang="ko-KR" altLang="en-US" b="0" i="0" dirty="0" smtClean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재고의 양산을 지양</a:t>
            </a:r>
            <a:endParaRPr lang="en-US" altLang="ko-KR" b="0" i="0" dirty="0" smtClean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98240" y="2342227"/>
            <a:ext cx="519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잦은 트렌드와 계절의 변화로 패션 산업은 재고관리가 어려움</a:t>
            </a:r>
            <a:endParaRPr lang="ko-KR" altLang="en-US" sz="2000" dirty="0"/>
          </a:p>
        </p:txBody>
      </p:sp>
      <p:sp>
        <p:nvSpPr>
          <p:cNvPr id="40" name="직사각형 39"/>
          <p:cNvSpPr/>
          <p:nvPr/>
        </p:nvSpPr>
        <p:spPr>
          <a:xfrm>
            <a:off x="3761874" y="1721103"/>
            <a:ext cx="4668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재고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= </a:t>
            </a:r>
            <a:r>
              <a:rPr lang="ko-KR" altLang="en-US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현금화 되지 못한 자산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3077624" y="3647678"/>
            <a:ext cx="6036752" cy="707886"/>
            <a:chOff x="3246646" y="2533531"/>
            <a:chExt cx="6036752" cy="707886"/>
          </a:xfrm>
        </p:grpSpPr>
        <p:sp>
          <p:nvSpPr>
            <p:cNvPr id="42" name="직사각형 41"/>
            <p:cNvSpPr/>
            <p:nvPr/>
          </p:nvSpPr>
          <p:spPr>
            <a:xfrm>
              <a:off x="3246646" y="2533531"/>
              <a:ext cx="24192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높은 재고</a:t>
              </a:r>
              <a:endPara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낮은 재고자산 회전율</a:t>
              </a:r>
              <a:endPara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3" name="오른쪽 화살표 42"/>
            <p:cNvSpPr/>
            <p:nvPr/>
          </p:nvSpPr>
          <p:spPr>
            <a:xfrm>
              <a:off x="5872648" y="2764296"/>
              <a:ext cx="446704" cy="29053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565986" y="2709506"/>
              <a:ext cx="27174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기업의 </a:t>
              </a:r>
              <a:r>
                <a:rPr lang="ko-KR" altLang="en-US" sz="200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재무 건전성</a:t>
              </a:r>
              <a:r>
                <a:rPr lang="en-US" altLang="ko-KR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악화</a:t>
              </a:r>
              <a:endPara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784818" y="4877662"/>
            <a:ext cx="8622365" cy="1389943"/>
            <a:chOff x="2454913" y="4877662"/>
            <a:chExt cx="8622365" cy="1389943"/>
          </a:xfrm>
        </p:grpSpPr>
        <p:sp>
          <p:nvSpPr>
            <p:cNvPr id="34" name="직사각형 33"/>
            <p:cNvSpPr/>
            <p:nvPr/>
          </p:nvSpPr>
          <p:spPr>
            <a:xfrm>
              <a:off x="2454913" y="5412080"/>
              <a:ext cx="17741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경기 </a:t>
              </a:r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불황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국면</a:t>
              </a:r>
              <a:endParaRPr lang="ko-KR" altLang="en-US" sz="20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339703" y="4885074"/>
              <a:ext cx="11849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재고 부담</a:t>
              </a:r>
              <a:endPara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592316" y="4877662"/>
              <a:ext cx="1483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유동성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문제 </a:t>
              </a:r>
              <a:endParaRPr lang="ko-KR" altLang="en-US" sz="2000" dirty="0"/>
            </a:p>
          </p:txBody>
        </p:sp>
        <p:sp>
          <p:nvSpPr>
            <p:cNvPr id="37" name="오른쪽 화살표 36"/>
            <p:cNvSpPr/>
            <p:nvPr/>
          </p:nvSpPr>
          <p:spPr>
            <a:xfrm rot="20390211">
              <a:off x="4527570" y="5150388"/>
              <a:ext cx="446704" cy="29053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8" name="오른쪽 화살표 37"/>
            <p:cNvSpPr/>
            <p:nvPr/>
          </p:nvSpPr>
          <p:spPr>
            <a:xfrm>
              <a:off x="6853689" y="4928645"/>
              <a:ext cx="446704" cy="29053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5" name="오른쪽 화살표 44"/>
            <p:cNvSpPr/>
            <p:nvPr/>
          </p:nvSpPr>
          <p:spPr>
            <a:xfrm rot="796058">
              <a:off x="4536577" y="5809590"/>
              <a:ext cx="446704" cy="29053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195486" y="5859011"/>
              <a:ext cx="30796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할인 폭이 큰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이월 재고 발생</a:t>
              </a:r>
              <a:endParaRPr lang="ko-KR" altLang="en-US" sz="2000" dirty="0"/>
            </a:p>
          </p:txBody>
        </p:sp>
        <p:sp>
          <p:nvSpPr>
            <p:cNvPr id="47" name="오른쪽 화살표 46"/>
            <p:cNvSpPr/>
            <p:nvPr/>
          </p:nvSpPr>
          <p:spPr>
            <a:xfrm>
              <a:off x="8317120" y="5913801"/>
              <a:ext cx="446704" cy="29053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8763824" y="5867495"/>
              <a:ext cx="23134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정상 상품 </a:t>
              </a:r>
              <a:r>
                <a:rPr lang="ko-KR" altLang="en-US" sz="20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판매 </a:t>
              </a:r>
              <a:r>
                <a:rPr lang="ko-KR" altLang="en-US" sz="2000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부진 </a:t>
              </a:r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2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Coral_2019">
      <a:dk1>
        <a:sysClr val="windowText" lastClr="000000"/>
      </a:dk1>
      <a:lt1>
        <a:sysClr val="window" lastClr="FFFFFF"/>
      </a:lt1>
      <a:dk2>
        <a:srgbClr val="D0CECE"/>
      </a:dk2>
      <a:lt2>
        <a:srgbClr val="FFFFFF"/>
      </a:lt2>
      <a:accent1>
        <a:srgbClr val="F86F6C"/>
      </a:accent1>
      <a:accent2>
        <a:srgbClr val="E9D3C6"/>
      </a:accent2>
      <a:accent3>
        <a:srgbClr val="EAA65F"/>
      </a:accent3>
      <a:accent4>
        <a:srgbClr val="BBAB94"/>
      </a:accent4>
      <a:accent5>
        <a:srgbClr val="BEDAE5"/>
      </a:accent5>
      <a:accent6>
        <a:srgbClr val="688084"/>
      </a:accent6>
      <a:hlink>
        <a:srgbClr val="44546A"/>
      </a:hlink>
      <a:folHlink>
        <a:srgbClr val="44546A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3728</Words>
  <Application>Microsoft Office PowerPoint</Application>
  <PresentationFormat>와이드스크린</PresentationFormat>
  <Paragraphs>506</Paragraphs>
  <Slides>48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9" baseType="lpstr">
      <vt:lpstr>AppleSDGothicNeo-Regular</vt:lpstr>
      <vt:lpstr>나눔고딕</vt:lpstr>
      <vt:lpstr>나눔스퀘어</vt:lpstr>
      <vt:lpstr>나눔스퀘어 ExtraBold</vt:lpstr>
      <vt:lpstr>나눔스퀘어 Light</vt:lpstr>
      <vt:lpstr>나눔스퀘어라운드 Regular</vt:lpstr>
      <vt:lpstr>Malgun Gothic</vt:lpstr>
      <vt:lpstr>Malgun Gothic</vt:lpstr>
      <vt:lpstr>Arial</vt:lpstr>
      <vt:lpstr>Symbol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Saebyeol Yu</dc:creator>
  <cp:lastModifiedBy>이 철현</cp:lastModifiedBy>
  <cp:revision>128</cp:revision>
  <dcterms:created xsi:type="dcterms:W3CDTF">2018-12-07T00:32:38Z</dcterms:created>
  <dcterms:modified xsi:type="dcterms:W3CDTF">2019-01-12T03:05:18Z</dcterms:modified>
</cp:coreProperties>
</file>